
<file path=[Content_Types].xml><?xml version="1.0" encoding="utf-8"?>
<Types xmlns="http://schemas.openxmlformats.org/package/2006/content-types"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7"/>
  </p:notesMasterIdLst>
  <p:sldIdLst>
    <p:sldId id="256" r:id="rId2"/>
    <p:sldId id="257" r:id="rId3"/>
    <p:sldId id="258" r:id="rId4"/>
    <p:sldId id="261" r:id="rId5"/>
    <p:sldId id="263" r:id="rId6"/>
    <p:sldId id="315" r:id="rId7"/>
    <p:sldId id="287" r:id="rId8"/>
    <p:sldId id="288" r:id="rId9"/>
    <p:sldId id="289" r:id="rId10"/>
    <p:sldId id="293" r:id="rId11"/>
    <p:sldId id="290" r:id="rId12"/>
    <p:sldId id="310" r:id="rId13"/>
    <p:sldId id="312" r:id="rId14"/>
    <p:sldId id="308" r:id="rId15"/>
    <p:sldId id="302" r:id="rId16"/>
    <p:sldId id="306" r:id="rId17"/>
    <p:sldId id="309" r:id="rId18"/>
    <p:sldId id="307" r:id="rId19"/>
    <p:sldId id="296" r:id="rId20"/>
    <p:sldId id="295" r:id="rId21"/>
    <p:sldId id="313" r:id="rId22"/>
    <p:sldId id="298" r:id="rId23"/>
    <p:sldId id="299" r:id="rId24"/>
    <p:sldId id="300" r:id="rId25"/>
    <p:sldId id="286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" id="{E9BF4D78-7CAB-E249-BE01-FCE5313EE2AC}">
          <p14:sldIdLst>
            <p14:sldId id="256"/>
            <p14:sldId id="257"/>
          </p14:sldIdLst>
        </p14:section>
        <p14:section name="background" id="{24E5E52E-EA0E-CE46-85C7-EC0FF04305C3}">
          <p14:sldIdLst>
            <p14:sldId id="258"/>
            <p14:sldId id="261"/>
            <p14:sldId id="263"/>
            <p14:sldId id="315"/>
            <p14:sldId id="287"/>
            <p14:sldId id="288"/>
          </p14:sldIdLst>
        </p14:section>
        <p14:section name="Methods" id="{6ACE4B09-A4C4-724A-B07A-D8823DD36F95}">
          <p14:sldIdLst>
            <p14:sldId id="289"/>
            <p14:sldId id="293"/>
            <p14:sldId id="290"/>
            <p14:sldId id="310"/>
            <p14:sldId id="312"/>
          </p14:sldIdLst>
        </p14:section>
        <p14:section name="Results" id="{2159F068-3821-AC43-B6D9-63AAE14DD285}">
          <p14:sldIdLst>
            <p14:sldId id="308"/>
            <p14:sldId id="302"/>
            <p14:sldId id="306"/>
            <p14:sldId id="309"/>
            <p14:sldId id="307"/>
            <p14:sldId id="296"/>
            <p14:sldId id="295"/>
            <p14:sldId id="313"/>
          </p14:sldIdLst>
        </p14:section>
        <p14:section name="Implications" id="{52FAA622-D925-4645-967D-5AFC12818C7A}">
          <p14:sldIdLst>
            <p14:sldId id="298"/>
          </p14:sldIdLst>
        </p14:section>
        <p14:section name="Future Work" id="{CDF8BF47-FE13-FD40-B04C-42084C7CFA10}">
          <p14:sldIdLst>
            <p14:sldId id="299"/>
          </p14:sldIdLst>
        </p14:section>
        <p14:section name="Timeline" id="{3A023B84-9BEF-8241-8437-BAD5B577171C}">
          <p14:sldIdLst>
            <p14:sldId id="300"/>
          </p14:sldIdLst>
        </p14:section>
        <p14:section name="Acknowledgements" id="{B48A54EA-6D57-5B46-BA65-CF0415B63E5F}">
          <p14:sldIdLst>
            <p14:sldId id="286"/>
          </p14:sldIdLst>
        </p14:section>
        <p14:section name="extra/not included" id="{9C01C195-1ADC-F642-97EB-6BC447DE2643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3AB3"/>
    <a:srgbClr val="8D47F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237"/>
    <p:restoredTop sz="82177"/>
  </p:normalViewPr>
  <p:slideViewPr>
    <p:cSldViewPr snapToGrid="0">
      <p:cViewPr varScale="1">
        <p:scale>
          <a:sx n="100" d="100"/>
          <a:sy n="100" d="100"/>
        </p:scale>
        <p:origin x="872" y="16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20" d="100"/>
        <a:sy n="12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4A418F-3C3E-F247-8528-CAB8B576923D}" type="datetimeFigureOut">
              <a:rPr lang="en-US" smtClean="0"/>
              <a:t>12/16/23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E98C1A-07E8-1F4E-BDBE-DC4E30130D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953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E98C1A-07E8-1F4E-BDBE-DC4E30130D5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2785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E98C1A-07E8-1F4E-BDBE-DC4E30130D5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8010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i="0" dirty="0">
              <a:solidFill>
                <a:srgbClr val="BCC0C3"/>
              </a:solidFill>
              <a:effectLst/>
              <a:latin typeface="Roboto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E98C1A-07E8-1F4E-BDBE-DC4E30130D5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0596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i="0" dirty="0">
              <a:solidFill>
                <a:srgbClr val="BCC0C3"/>
              </a:solidFill>
              <a:effectLst/>
              <a:latin typeface="Roboto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E98C1A-07E8-1F4E-BDBE-DC4E30130D5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2798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E98C1A-07E8-1F4E-BDBE-DC4E30130D5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1453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i="0" dirty="0">
              <a:solidFill>
                <a:srgbClr val="BCC0C3"/>
              </a:solidFill>
              <a:effectLst/>
              <a:latin typeface="Roboto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E98C1A-07E8-1F4E-BDBE-DC4E30130D5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8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E98C1A-07E8-1F4E-BDBE-DC4E30130D5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43748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E98C1A-07E8-1F4E-BDBE-DC4E30130D5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70869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E98C1A-07E8-1F4E-BDBE-DC4E30130D5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06359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E98C1A-07E8-1F4E-BDBE-DC4E30130D5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42880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i="0" dirty="0">
              <a:solidFill>
                <a:srgbClr val="BCC0C3"/>
              </a:solidFill>
              <a:effectLst/>
              <a:latin typeface="Roboto" panose="020F0502020204030204" pitchFamily="34" charset="0"/>
            </a:endParaRPr>
          </a:p>
          <a:p>
            <a:r>
              <a:rPr lang="en-US" dirty="0"/>
              <a:t>LOOK AT THE HOADLEY BOOK!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E98C1A-07E8-1F4E-BDBE-DC4E30130D5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4655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E98C1A-07E8-1F4E-BDBE-DC4E30130D5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39181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i="0" dirty="0">
              <a:solidFill>
                <a:srgbClr val="BCC0C3"/>
              </a:solidFill>
              <a:effectLst/>
              <a:latin typeface="Roboto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E98C1A-07E8-1F4E-BDBE-DC4E30130D5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06542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i="0" dirty="0">
              <a:solidFill>
                <a:srgbClr val="BCC0C3"/>
              </a:solidFill>
              <a:effectLst/>
              <a:latin typeface="Roboto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E98C1A-07E8-1F4E-BDBE-DC4E30130D5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83947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E98C1A-07E8-1F4E-BDBE-DC4E30130D5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07839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i="0" dirty="0">
              <a:solidFill>
                <a:srgbClr val="BCC0C3"/>
              </a:solidFill>
              <a:effectLst/>
              <a:latin typeface="Roboto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E98C1A-07E8-1F4E-BDBE-DC4E30130D5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32477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i="0" dirty="0">
              <a:solidFill>
                <a:srgbClr val="BCC0C3"/>
              </a:solidFill>
              <a:effectLst/>
              <a:latin typeface="Roboto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E98C1A-07E8-1F4E-BDBE-DC4E30130D5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7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E98C1A-07E8-1F4E-BDBE-DC4E30130D5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6367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E98C1A-07E8-1F4E-BDBE-DC4E30130D5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3124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i="0" dirty="0">
              <a:solidFill>
                <a:srgbClr val="BCC0C3"/>
              </a:solidFill>
              <a:effectLst/>
              <a:latin typeface="Roboto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E98C1A-07E8-1F4E-BDBE-DC4E30130D5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3198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i="0" dirty="0">
              <a:solidFill>
                <a:srgbClr val="BCC0C3"/>
              </a:solidFill>
              <a:effectLst/>
              <a:latin typeface="Roboto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E98C1A-07E8-1F4E-BDBE-DC4E30130D5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6369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i="0" dirty="0">
              <a:solidFill>
                <a:srgbClr val="BCC0C3"/>
              </a:solidFill>
              <a:effectLst/>
              <a:latin typeface="Roboto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E98C1A-07E8-1F4E-BDBE-DC4E30130D5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7436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i="0" dirty="0">
              <a:solidFill>
                <a:srgbClr val="BCC0C3"/>
              </a:solidFill>
              <a:effectLst/>
              <a:latin typeface="Roboto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E98C1A-07E8-1F4E-BDBE-DC4E30130D5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3410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b="1" i="0" dirty="0">
              <a:solidFill>
                <a:srgbClr val="BCC0C3"/>
              </a:solidFill>
              <a:effectLst/>
              <a:latin typeface="Roboto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E98C1A-07E8-1F4E-BDBE-DC4E30130D5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0440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A38D1F-24D0-F124-9661-7E0A178566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0886790-FE35-8B51-4656-7A5E9365B6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8BBF64-720A-205A-DDB5-C71464FB2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2D1BE-7025-6742-83FF-6C818822C026}" type="datetimeFigureOut">
              <a:rPr lang="en-US" smtClean="0"/>
              <a:t>12/16/23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07D5FD-39E9-FC51-A5F3-3627E881D9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EC4314-AFF5-0D53-BFBB-A95DBCA5B1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32A7A-879D-0444-92B5-EAB5AE327B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3111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E63E98-FBA2-80D5-8771-FE26AF00BA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989181D-6C15-47BB-820D-AAD14BF92F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25B4CA-EDC7-18BC-74A8-B9BA1AFAF1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2D1BE-7025-6742-83FF-6C818822C026}" type="datetimeFigureOut">
              <a:rPr lang="en-US" smtClean="0"/>
              <a:t>12/16/23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31F74C-7DA8-6AF3-B2E1-2CB9F7FCDE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442ACE-9744-C6A6-5944-029825F0C1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32A7A-879D-0444-92B5-EAB5AE327B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1489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3363B15-E0DE-6628-BB4A-0A4058D642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091718-FE4B-8256-AA9B-D452090187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8D262E-2062-6702-0B73-9AFC0832A0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2D1BE-7025-6742-83FF-6C818822C026}" type="datetimeFigureOut">
              <a:rPr lang="en-US" smtClean="0"/>
              <a:t>12/16/23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CC7302-8CDB-3D7B-26F9-7C58AC2FD8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93B1BC-E8E5-E3A2-7653-C62CD34767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32A7A-879D-0444-92B5-EAB5AE327B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9288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FDD8A4-3872-CE7D-3BD5-2A346F9408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D8E22E-F30C-F341-8291-759165F015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1A86EC-B62F-C6FD-900E-B2FD826644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2D1BE-7025-6742-83FF-6C818822C026}" type="datetimeFigureOut">
              <a:rPr lang="en-US" smtClean="0"/>
              <a:t>12/16/23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D79BBC-D28B-F1B7-CF16-C60894654E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A02018-8D55-3525-4A3F-882E4B6C5B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32A7A-879D-0444-92B5-EAB5AE327B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468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394EA0-1771-861D-CB42-551B481D83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6E552A-BFB3-4EE0-0259-7C6798DB63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AD214D-73D6-BCFC-13C0-A10CAA3B72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2D1BE-7025-6742-83FF-6C818822C026}" type="datetimeFigureOut">
              <a:rPr lang="en-US" smtClean="0"/>
              <a:t>12/16/23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29BDC4-EAE7-8269-329A-2CD922DE51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6F50A8-4B81-3DD8-1DFA-36E203A00F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32A7A-879D-0444-92B5-EAB5AE327B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6550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678904-9D34-9E7C-EC06-225675D2A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3F425B-7022-4D59-D14E-A0E79CE62E8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1E2A5C-7424-B72C-E764-2B709832B7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1560DC-8918-AA64-4BB7-DB3942FC07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2D1BE-7025-6742-83FF-6C818822C026}" type="datetimeFigureOut">
              <a:rPr lang="en-US" smtClean="0"/>
              <a:t>12/16/23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F8B029-B04D-F519-3F6E-04DCE672DD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6CF46C-65A1-6B91-251C-AC4689CBC7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32A7A-879D-0444-92B5-EAB5AE327B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2221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14CB87-1888-60A6-B0CB-126B06F0E0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1EA36B-0288-3FA1-FF33-7A130CFC29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811D9B-003F-FAA2-12CF-9D252CE07F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58D52EC-4EA2-50D9-1D4B-8E1F4974972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9965C2-8730-9D59-D822-596A13C9273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1640124-21DF-74F4-5A4D-C6D07CA8EE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2D1BE-7025-6742-83FF-6C818822C026}" type="datetimeFigureOut">
              <a:rPr lang="en-US" smtClean="0"/>
              <a:t>12/16/23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3B56F81-F8C2-4CB5-11A7-AF34C5838F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FB0064C-7DDA-249E-DBB3-85C509D223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32A7A-879D-0444-92B5-EAB5AE327B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2632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E5A433-69F7-DEF7-EE32-B37DA2B9F3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B3C69A4-7312-1F78-06D9-F29EC842E9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2D1BE-7025-6742-83FF-6C818822C026}" type="datetimeFigureOut">
              <a:rPr lang="en-US" smtClean="0"/>
              <a:t>12/16/23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C1581DB-DFCA-1B67-125B-12A249EDF0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7AB9BA-C0AF-5619-8CE3-39775D6337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32A7A-879D-0444-92B5-EAB5AE327B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3404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A3F8EFC-BDE1-D342-0C86-E679D23EC7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2D1BE-7025-6742-83FF-6C818822C026}" type="datetimeFigureOut">
              <a:rPr lang="en-US" smtClean="0"/>
              <a:t>12/16/23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16B2DB-B5A6-C435-BF36-5F47EF496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147FE7-B882-B99A-4BD4-D407C03E6A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32A7A-879D-0444-92B5-EAB5AE327B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0916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1A095A-EB37-D225-D77F-33D695F13E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450D60-DD86-5B8D-A318-175223D5FD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8199EB9-7D78-E465-BEF8-E4CB0662D5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DAEDB2-74D6-0168-9B1C-EE9AAA15A7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2D1BE-7025-6742-83FF-6C818822C026}" type="datetimeFigureOut">
              <a:rPr lang="en-US" smtClean="0"/>
              <a:t>12/16/23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133EC5-73C1-8FBB-A0AC-3615772EE5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CD0F24-E77A-101D-4DF5-9FC2FD54C0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32A7A-879D-0444-92B5-EAB5AE327B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3126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460C97-0F3C-FF5E-0035-F821882FF5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830EBEC-271F-BBCE-2EF8-EDBB524AE59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0246D2D-DE32-C1D1-8654-76E92D1EEC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26236C-1A7C-6FD4-B815-099456FB29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2D1BE-7025-6742-83FF-6C818822C026}" type="datetimeFigureOut">
              <a:rPr lang="en-US" smtClean="0"/>
              <a:t>12/16/23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4706D1-6FB7-9BDD-1F65-A5E1C32F2B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9422EF-94CC-5DE6-852A-BA9DC2AA52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32A7A-879D-0444-92B5-EAB5AE327B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5029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7DFAEF0-B8E5-2B21-4E19-2B567D61CE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BA7140-10E5-B6D6-8C10-635EF7E59D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E02E9B-DF42-0773-D712-8DB8C9BDDC6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F2D1BE-7025-6742-83FF-6C818822C026}" type="datetimeFigureOut">
              <a:rPr lang="en-US" smtClean="0"/>
              <a:t>12/16/23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ACC8B1-B1A0-4A7C-410B-04D7883B22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094BB5-ADB4-285B-CD5B-895EE5C0C0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B32A7A-879D-0444-92B5-EAB5AE327B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790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tiff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tiff"/><Relationship Id="rId9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jpeg"/><Relationship Id="rId4" Type="http://schemas.openxmlformats.org/officeDocument/2006/relationships/image" Target="../media/image38.jpeg"/><Relationship Id="rId9" Type="http://schemas.openxmlformats.org/officeDocument/2006/relationships/image" Target="../media/image31.tif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jpeg"/><Relationship Id="rId10" Type="http://schemas.openxmlformats.org/officeDocument/2006/relationships/image" Target="../media/image49.jpeg"/><Relationship Id="rId4" Type="http://schemas.openxmlformats.org/officeDocument/2006/relationships/image" Target="../media/image44.png"/><Relationship Id="rId9" Type="http://schemas.openxmlformats.org/officeDocument/2006/relationships/image" Target="../media/image31.tif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50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tiff"/><Relationship Id="rId5" Type="http://schemas.openxmlformats.org/officeDocument/2006/relationships/image" Target="../media/image52.png"/><Relationship Id="rId4" Type="http://schemas.openxmlformats.org/officeDocument/2006/relationships/image" Target="../media/image51.png"/><Relationship Id="rId9" Type="http://schemas.openxmlformats.org/officeDocument/2006/relationships/image" Target="../media/image5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Relationship Id="rId9" Type="http://schemas.openxmlformats.org/officeDocument/2006/relationships/image" Target="../media/image31.tif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image" Target="../media/image62.jpeg"/><Relationship Id="rId7" Type="http://schemas.openxmlformats.org/officeDocument/2006/relationships/image" Target="../media/image31.tif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eg"/><Relationship Id="rId11" Type="http://schemas.openxmlformats.org/officeDocument/2006/relationships/image" Target="../media/image69.jpeg"/><Relationship Id="rId5" Type="http://schemas.openxmlformats.org/officeDocument/2006/relationships/image" Target="../media/image64.jpeg"/><Relationship Id="rId10" Type="http://schemas.openxmlformats.org/officeDocument/2006/relationships/image" Target="../media/image68.jpeg"/><Relationship Id="rId4" Type="http://schemas.openxmlformats.org/officeDocument/2006/relationships/image" Target="../media/image63.jpeg"/><Relationship Id="rId9" Type="http://schemas.openxmlformats.org/officeDocument/2006/relationships/image" Target="../media/image6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tif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tif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png"/><Relationship Id="rId4" Type="http://schemas.openxmlformats.org/officeDocument/2006/relationships/image" Target="../media/image7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1.pn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30F5AD-CA24-9292-653C-879EBC2E5A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323063"/>
            <a:ext cx="12192000" cy="2387600"/>
          </a:xfrm>
          <a:solidFill>
            <a:srgbClr val="FFFFFF">
              <a:alpha val="50980"/>
            </a:srgbClr>
          </a:solidFill>
        </p:spPr>
        <p:txBody>
          <a:bodyPr>
            <a:normAutofit fontScale="90000"/>
          </a:bodyPr>
          <a:lstStyle/>
          <a:p>
            <a:r>
              <a:rPr lang="en-US" dirty="0">
                <a:latin typeface="Arial Nova Light" panose="020B0304020202020204" pitchFamily="34" charset="0"/>
              </a:rPr>
              <a:t>Paleoecology of the Camp Century subglacial sediment core, Northwest Greenland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B821A37-6280-4FD6-2A06-E704122677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18857" y="3797981"/>
            <a:ext cx="4354286" cy="2676214"/>
          </a:xfrm>
          <a:solidFill>
            <a:srgbClr val="FFFFFF">
              <a:alpha val="69804"/>
            </a:srgbClr>
          </a:solidFill>
        </p:spPr>
        <p:txBody>
          <a:bodyPr>
            <a:normAutofit fontScale="77500" lnSpcReduction="20000"/>
          </a:bodyPr>
          <a:lstStyle/>
          <a:p>
            <a:r>
              <a:rPr lang="en-US" dirty="0">
                <a:latin typeface="Arial Nova Light" panose="020B0304020202020204" pitchFamily="34" charset="0"/>
              </a:rPr>
              <a:t>A master’s thesis proposal presentation</a:t>
            </a:r>
          </a:p>
          <a:p>
            <a:r>
              <a:rPr lang="en-US" dirty="0">
                <a:latin typeface="Arial Nova Light" panose="020B0304020202020204" pitchFamily="34" charset="0"/>
              </a:rPr>
              <a:t>by</a:t>
            </a:r>
          </a:p>
          <a:p>
            <a:r>
              <a:rPr lang="en-US" dirty="0">
                <a:latin typeface="Arial Nova Light" panose="020B0304020202020204" pitchFamily="34" charset="0"/>
              </a:rPr>
              <a:t>Halley Mastro</a:t>
            </a:r>
          </a:p>
          <a:p>
            <a:endParaRPr lang="en-US" dirty="0">
              <a:latin typeface="Arial Nova Light" panose="020B0304020202020204" pitchFamily="34" charset="0"/>
            </a:endParaRPr>
          </a:p>
          <a:p>
            <a:r>
              <a:rPr lang="en-US" dirty="0">
                <a:latin typeface="Arial Nova Light" panose="020B0304020202020204" pitchFamily="34" charset="0"/>
              </a:rPr>
              <a:t>Members of the thesis committee: </a:t>
            </a:r>
          </a:p>
          <a:p>
            <a:r>
              <a:rPr lang="en-US" dirty="0">
                <a:latin typeface="Arial Nova Light" panose="020B0304020202020204" pitchFamily="34" charset="0"/>
              </a:rPr>
              <a:t>Paul R. Bierman, PhD, Advisor</a:t>
            </a:r>
          </a:p>
          <a:p>
            <a:r>
              <a:rPr lang="en-US" dirty="0">
                <a:latin typeface="Arial Nova Light" panose="020B0304020202020204" pitchFamily="34" charset="0"/>
              </a:rPr>
              <a:t>Cathy Paris, PhD, Chair</a:t>
            </a:r>
          </a:p>
          <a:p>
            <a:r>
              <a:rPr lang="en-US" dirty="0">
                <a:latin typeface="Arial Nova Light" panose="020B0304020202020204" pitchFamily="34" charset="0"/>
              </a:rPr>
              <a:t>Ana Morales-Williams, PhD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 descr="A green logo with a globe and a letter g&#10;&#10;Description automatically generated">
            <a:extLst>
              <a:ext uri="{FF2B5EF4-FFF2-40B4-BE49-F238E27FC236}">
                <a16:creationId xmlns:a16="http://schemas.microsoft.com/office/drawing/2014/main" id="{1CA379F9-7EC9-9A6C-4292-B2B565FDCD2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68903" y="3067525"/>
            <a:ext cx="635957" cy="344192"/>
          </a:xfrm>
          <a:prstGeom prst="rect">
            <a:avLst/>
          </a:prstGeom>
        </p:spPr>
      </p:pic>
      <p:pic>
        <p:nvPicPr>
          <p:cNvPr id="5" name="Picture 4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99BFA32E-947E-7F76-204C-4E666B78D42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59424" y="3067525"/>
            <a:ext cx="1032576" cy="344192"/>
          </a:xfrm>
          <a:prstGeom prst="rect">
            <a:avLst/>
          </a:prstGeom>
        </p:spPr>
      </p:pic>
      <p:pic>
        <p:nvPicPr>
          <p:cNvPr id="6" name="Picture 5" descr="A logo of a globe with a gold cogwheel&#10;&#10;Description automatically generated">
            <a:extLst>
              <a:ext uri="{FF2B5EF4-FFF2-40B4-BE49-F238E27FC236}">
                <a16:creationId xmlns:a16="http://schemas.microsoft.com/office/drawing/2014/main" id="{11FAB5B3-43D9-7BC0-53A8-B73EC61451BC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77121" y="3046697"/>
            <a:ext cx="382303" cy="38230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BA1C339-7627-9A13-0060-DFCBA1894E35}"/>
              </a:ext>
            </a:extLst>
          </p:cNvPr>
          <p:cNvSpPr txBox="1"/>
          <p:nvPr/>
        </p:nvSpPr>
        <p:spPr>
          <a:xfrm>
            <a:off x="10112894" y="6550223"/>
            <a:ext cx="2093060" cy="307777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wrap="square">
            <a:spAutoFit/>
          </a:bodyPr>
          <a:lstStyle/>
          <a:p>
            <a:r>
              <a:rPr lang="en-US" sz="1400" dirty="0">
                <a:latin typeface="Arial Nova Light" panose="020B0304020202020204" pitchFamily="34" charset="0"/>
              </a:rPr>
              <a:t>Photo: Josh Brown, UVM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1443017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CCFF41-6998-F177-34D1-73A9C01B3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 Nova Light" panose="020B0304020202020204" pitchFamily="34" charset="0"/>
              </a:rPr>
              <a:t>Wood anatomical analysis</a:t>
            </a:r>
          </a:p>
        </p:txBody>
      </p:sp>
      <p:pic>
        <p:nvPicPr>
          <p:cNvPr id="3074" name="Picture 2" descr="types of cells present in hardwoods and softwoods">
            <a:extLst>
              <a:ext uri="{FF2B5EF4-FFF2-40B4-BE49-F238E27FC236}">
                <a16:creationId xmlns:a16="http://schemas.microsoft.com/office/drawing/2014/main" id="{1A42413C-0ECA-6B39-7A6E-2DD75DDBE5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200" y="1526820"/>
            <a:ext cx="6832110" cy="5081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A black and white object with holes&#10;&#10;Description automatically generated">
            <a:extLst>
              <a:ext uri="{FF2B5EF4-FFF2-40B4-BE49-F238E27FC236}">
                <a16:creationId xmlns:a16="http://schemas.microsoft.com/office/drawing/2014/main" id="{F999D285-C3B4-6931-05C3-A13DC7975C9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74108" y="1027906"/>
            <a:ext cx="2813539" cy="2646948"/>
          </a:xfrm>
          <a:prstGeom prst="rect">
            <a:avLst/>
          </a:prstGeom>
        </p:spPr>
      </p:pic>
      <p:pic>
        <p:nvPicPr>
          <p:cNvPr id="11" name="Picture 10" descr="A machine with a purple liquid&#10;&#10;Description automatically generated">
            <a:extLst>
              <a:ext uri="{FF2B5EF4-FFF2-40B4-BE49-F238E27FC236}">
                <a16:creationId xmlns:a16="http://schemas.microsoft.com/office/drawing/2014/main" id="{0066E385-9896-9A71-09D9-777C1709BFB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8244065" y="3864974"/>
            <a:ext cx="2673623" cy="2813538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946D43A3-EDBD-3581-FAED-3579C7D6396D}"/>
              </a:ext>
            </a:extLst>
          </p:cNvPr>
          <p:cNvSpPr/>
          <p:nvPr/>
        </p:nvSpPr>
        <p:spPr>
          <a:xfrm>
            <a:off x="2537" y="-8005"/>
            <a:ext cx="2029968" cy="230189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 Nova Light" panose="020B0304020202020204" pitchFamily="34" charset="0"/>
              </a:rPr>
              <a:t>Background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9D5A95A-5ABD-6D95-C5F3-67AC9104CDEF}"/>
              </a:ext>
            </a:extLst>
          </p:cNvPr>
          <p:cNvSpPr/>
          <p:nvPr/>
        </p:nvSpPr>
        <p:spPr>
          <a:xfrm>
            <a:off x="2033929" y="-8005"/>
            <a:ext cx="2029968" cy="230189"/>
          </a:xfrm>
          <a:prstGeom prst="rect">
            <a:avLst/>
          </a:prstGeom>
          <a:solidFill>
            <a:srgbClr val="803AB3">
              <a:alpha val="5019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 Nova Light" panose="020B0304020202020204" pitchFamily="34" charset="0"/>
              </a:rPr>
              <a:t>Methods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1C82996-ECB8-7FEC-A33A-7952DE2F61E5}"/>
              </a:ext>
            </a:extLst>
          </p:cNvPr>
          <p:cNvSpPr/>
          <p:nvPr/>
        </p:nvSpPr>
        <p:spPr>
          <a:xfrm>
            <a:off x="4065321" y="-8005"/>
            <a:ext cx="2029968" cy="230189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 Nova Light" panose="020B0304020202020204" pitchFamily="34" charset="0"/>
              </a:rPr>
              <a:t>Results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3D31B26-4304-3803-F589-2DCDEB4BD6DC}"/>
              </a:ext>
            </a:extLst>
          </p:cNvPr>
          <p:cNvSpPr/>
          <p:nvPr/>
        </p:nvSpPr>
        <p:spPr>
          <a:xfrm>
            <a:off x="6096713" y="-8005"/>
            <a:ext cx="2029968" cy="230189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 Nova Light" panose="020B0304020202020204" pitchFamily="34" charset="0"/>
              </a:rPr>
              <a:t>Implications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AADAE62-A63C-4AE2-212E-FA245CF9B9BF}"/>
              </a:ext>
            </a:extLst>
          </p:cNvPr>
          <p:cNvSpPr/>
          <p:nvPr/>
        </p:nvSpPr>
        <p:spPr>
          <a:xfrm>
            <a:off x="8128105" y="-8005"/>
            <a:ext cx="2029968" cy="230189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 Nova Light" panose="020B0304020202020204" pitchFamily="34" charset="0"/>
              </a:rPr>
              <a:t>Future Work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2916649-3E26-3053-CCE9-646974A5C813}"/>
              </a:ext>
            </a:extLst>
          </p:cNvPr>
          <p:cNvSpPr/>
          <p:nvPr/>
        </p:nvSpPr>
        <p:spPr>
          <a:xfrm>
            <a:off x="10159495" y="-8006"/>
            <a:ext cx="2029968" cy="230189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 Nova Light" panose="020B0304020202020204" pitchFamily="34" charset="0"/>
              </a:rPr>
              <a:t>Timeline</a:t>
            </a:r>
          </a:p>
        </p:txBody>
      </p:sp>
    </p:spTree>
    <p:extLst>
      <p:ext uri="{BB962C8B-B14F-4D97-AF65-F5344CB8AC3E}">
        <p14:creationId xmlns:p14="http://schemas.microsoft.com/office/powerpoint/2010/main" val="604042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CCFF41-6998-F177-34D1-73A9C01B3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 Nova Light" panose="020B0304020202020204" pitchFamily="34" charset="0"/>
              </a:rPr>
              <a:t>Organic geochemistry: Bulk organic material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BEA6961-4A83-A83C-6697-2788FACAEB3A}"/>
              </a:ext>
            </a:extLst>
          </p:cNvPr>
          <p:cNvSpPr/>
          <p:nvPr/>
        </p:nvSpPr>
        <p:spPr>
          <a:xfrm>
            <a:off x="2537" y="-8005"/>
            <a:ext cx="2029968" cy="230189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 Nova Light" panose="020B0304020202020204" pitchFamily="34" charset="0"/>
              </a:rPr>
              <a:t>Background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DDD97AA-979C-5EEC-FE09-4C40EEE68352}"/>
              </a:ext>
            </a:extLst>
          </p:cNvPr>
          <p:cNvSpPr/>
          <p:nvPr/>
        </p:nvSpPr>
        <p:spPr>
          <a:xfrm>
            <a:off x="2033929" y="-8005"/>
            <a:ext cx="2029968" cy="230189"/>
          </a:xfrm>
          <a:prstGeom prst="rect">
            <a:avLst/>
          </a:prstGeom>
          <a:solidFill>
            <a:srgbClr val="803AB3">
              <a:alpha val="5019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 Nova Light" panose="020B0304020202020204" pitchFamily="34" charset="0"/>
              </a:rPr>
              <a:t>Methods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EF37C79-98D4-1EC5-60D4-6126A9EA9E5E}"/>
              </a:ext>
            </a:extLst>
          </p:cNvPr>
          <p:cNvSpPr/>
          <p:nvPr/>
        </p:nvSpPr>
        <p:spPr>
          <a:xfrm>
            <a:off x="4065321" y="-8005"/>
            <a:ext cx="2029968" cy="230189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 Nova Light" panose="020B0304020202020204" pitchFamily="34" charset="0"/>
              </a:rPr>
              <a:t>Results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1E6F5F4-0103-98C5-E071-842066142A74}"/>
              </a:ext>
            </a:extLst>
          </p:cNvPr>
          <p:cNvSpPr/>
          <p:nvPr/>
        </p:nvSpPr>
        <p:spPr>
          <a:xfrm>
            <a:off x="6096713" y="-8005"/>
            <a:ext cx="2029968" cy="230189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 Nova Light" panose="020B0304020202020204" pitchFamily="34" charset="0"/>
              </a:rPr>
              <a:t>Implications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5C20B01-1F61-9B1E-9C5E-135A0DE4DDE2}"/>
              </a:ext>
            </a:extLst>
          </p:cNvPr>
          <p:cNvSpPr/>
          <p:nvPr/>
        </p:nvSpPr>
        <p:spPr>
          <a:xfrm>
            <a:off x="8128105" y="-8005"/>
            <a:ext cx="2029968" cy="230189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 Nova Light" panose="020B0304020202020204" pitchFamily="34" charset="0"/>
              </a:rPr>
              <a:t>Future Work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FC3895A-5006-A1AB-3349-5C053100511B}"/>
              </a:ext>
            </a:extLst>
          </p:cNvPr>
          <p:cNvSpPr/>
          <p:nvPr/>
        </p:nvSpPr>
        <p:spPr>
          <a:xfrm>
            <a:off x="10159495" y="-8006"/>
            <a:ext cx="2029968" cy="230189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 Nova Light" panose="020B0304020202020204" pitchFamily="34" charset="0"/>
              </a:rPr>
              <a:t>Timeline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itle 1">
                <a:extLst>
                  <a:ext uri="{FF2B5EF4-FFF2-40B4-BE49-F238E27FC236}">
                    <a16:creationId xmlns:a16="http://schemas.microsoft.com/office/drawing/2014/main" id="{761E3E61-1982-0B84-C1D8-6074807F104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913954" y="5554849"/>
                <a:ext cx="3405317" cy="938026"/>
              </a:xfrm>
              <a:prstGeom prst="rect">
                <a:avLst/>
              </a:prstGeom>
            </p:spPr>
            <p:txBody>
              <a:bodyPr vert="horz" lIns="91440" tIns="45720" rIns="91440" bIns="45720" rtlCol="0" anchor="t">
                <a:norm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/>
                <a14:m>
                  <m:oMath xmlns:m="http://schemas.openxmlformats.org/officeDocument/2006/math">
                    <m:r>
                      <a:rPr lang="en-US" sz="3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𝛿</m:t>
                    </m:r>
                  </m:oMath>
                </a14:m>
                <a:r>
                  <a:rPr lang="en-US" sz="3200" baseline="30000" dirty="0">
                    <a:latin typeface="Arial Nova Light" panose="020B0304020202020204" pitchFamily="34" charset="0"/>
                  </a:rPr>
                  <a:t>13</a:t>
                </a:r>
                <a:r>
                  <a:rPr lang="en-US" sz="3200" dirty="0">
                    <a:latin typeface="Arial Nova Light" panose="020B0304020202020204" pitchFamily="34" charset="0"/>
                  </a:rPr>
                  <a:t>C vs VPDB ‰</a:t>
                </a:r>
              </a:p>
            </p:txBody>
          </p:sp>
        </mc:Choice>
        <mc:Fallback xmlns="">
          <p:sp>
            <p:nvSpPr>
              <p:cNvPr id="29" name="Title 1">
                <a:extLst>
                  <a:ext uri="{FF2B5EF4-FFF2-40B4-BE49-F238E27FC236}">
                    <a16:creationId xmlns:a16="http://schemas.microsoft.com/office/drawing/2014/main" id="{761E3E61-1982-0B84-C1D8-6074807F10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13954" y="5554849"/>
                <a:ext cx="3405317" cy="938026"/>
              </a:xfrm>
              <a:prstGeom prst="rect">
                <a:avLst/>
              </a:prstGeom>
              <a:blipFill>
                <a:blip r:embed="rId3"/>
                <a:stretch>
                  <a:fillRect t="-13333" r="-22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Down Arrow 29">
            <a:extLst>
              <a:ext uri="{FF2B5EF4-FFF2-40B4-BE49-F238E27FC236}">
                <a16:creationId xmlns:a16="http://schemas.microsoft.com/office/drawing/2014/main" id="{ADE483C1-E2B9-CEDE-0678-335D066C866F}"/>
              </a:ext>
            </a:extLst>
          </p:cNvPr>
          <p:cNvSpPr/>
          <p:nvPr/>
        </p:nvSpPr>
        <p:spPr>
          <a:xfrm>
            <a:off x="9388332" y="2929307"/>
            <a:ext cx="315330" cy="603664"/>
          </a:xfrm>
          <a:prstGeom prst="downArrow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1" name="Table 30">
            <a:extLst>
              <a:ext uri="{FF2B5EF4-FFF2-40B4-BE49-F238E27FC236}">
                <a16:creationId xmlns:a16="http://schemas.microsoft.com/office/drawing/2014/main" id="{032F6D1B-4EA6-2147-D876-70CD212A6EA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6743147"/>
              </p:ext>
            </p:extLst>
          </p:nvPr>
        </p:nvGraphicFramePr>
        <p:xfrm>
          <a:off x="8003765" y="1682317"/>
          <a:ext cx="3225696" cy="109770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806424">
                  <a:extLst>
                    <a:ext uri="{9D8B030D-6E8A-4147-A177-3AD203B41FA5}">
                      <a16:colId xmlns:a16="http://schemas.microsoft.com/office/drawing/2014/main" val="1013224856"/>
                    </a:ext>
                  </a:extLst>
                </a:gridCol>
                <a:gridCol w="806424">
                  <a:extLst>
                    <a:ext uri="{9D8B030D-6E8A-4147-A177-3AD203B41FA5}">
                      <a16:colId xmlns:a16="http://schemas.microsoft.com/office/drawing/2014/main" val="1551848170"/>
                    </a:ext>
                  </a:extLst>
                </a:gridCol>
                <a:gridCol w="806424">
                  <a:extLst>
                    <a:ext uri="{9D8B030D-6E8A-4147-A177-3AD203B41FA5}">
                      <a16:colId xmlns:a16="http://schemas.microsoft.com/office/drawing/2014/main" val="3974160118"/>
                    </a:ext>
                  </a:extLst>
                </a:gridCol>
                <a:gridCol w="806424">
                  <a:extLst>
                    <a:ext uri="{9D8B030D-6E8A-4147-A177-3AD203B41FA5}">
                      <a16:colId xmlns:a16="http://schemas.microsoft.com/office/drawing/2014/main" val="378330971"/>
                    </a:ext>
                  </a:extLst>
                </a:gridCol>
              </a:tblGrid>
              <a:tr h="404415">
                <a:tc>
                  <a:txBody>
                    <a:bodyPr/>
                    <a:lstStyle/>
                    <a:p>
                      <a:r>
                        <a:rPr lang="en-US" sz="1100" dirty="0"/>
                        <a:t>Isotope</a:t>
                      </a:r>
                    </a:p>
                  </a:txBody>
                  <a:tcPr marL="57774" marR="57774" marT="28886" marB="28886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Neutron Number</a:t>
                      </a:r>
                    </a:p>
                  </a:txBody>
                  <a:tcPr marL="57774" marR="57774" marT="28886" marB="28886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Mass Number</a:t>
                      </a:r>
                    </a:p>
                  </a:txBody>
                  <a:tcPr marL="57774" marR="57774" marT="28886" marB="28886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Abundance (%)</a:t>
                      </a:r>
                    </a:p>
                  </a:txBody>
                  <a:tcPr marL="57774" marR="57774" marT="28886" marB="28886"/>
                </a:tc>
                <a:extLst>
                  <a:ext uri="{0D108BD9-81ED-4DB2-BD59-A6C34878D82A}">
                    <a16:rowId xmlns:a16="http://schemas.microsoft.com/office/drawing/2014/main" val="3835106764"/>
                  </a:ext>
                </a:extLst>
              </a:tr>
              <a:tr h="231095">
                <a:tc>
                  <a:txBody>
                    <a:bodyPr/>
                    <a:lstStyle/>
                    <a:p>
                      <a:r>
                        <a:rPr lang="en-US" sz="1100" dirty="0"/>
                        <a:t>Carbon-12</a:t>
                      </a:r>
                    </a:p>
                  </a:txBody>
                  <a:tcPr marL="57774" marR="57774" marT="28886" marB="28886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6</a:t>
                      </a:r>
                    </a:p>
                  </a:txBody>
                  <a:tcPr marL="57774" marR="57774" marT="28886" marB="28886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12</a:t>
                      </a:r>
                    </a:p>
                  </a:txBody>
                  <a:tcPr marL="57774" marR="57774" marT="28886" marB="28886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98.89</a:t>
                      </a:r>
                    </a:p>
                  </a:txBody>
                  <a:tcPr marL="57774" marR="57774" marT="28886" marB="28886"/>
                </a:tc>
                <a:extLst>
                  <a:ext uri="{0D108BD9-81ED-4DB2-BD59-A6C34878D82A}">
                    <a16:rowId xmlns:a16="http://schemas.microsoft.com/office/drawing/2014/main" val="1560239592"/>
                  </a:ext>
                </a:extLst>
              </a:tr>
              <a:tr h="231095">
                <a:tc>
                  <a:txBody>
                    <a:bodyPr/>
                    <a:lstStyle/>
                    <a:p>
                      <a:r>
                        <a:rPr lang="en-US" sz="1100" dirty="0"/>
                        <a:t>Carbon-13</a:t>
                      </a:r>
                    </a:p>
                  </a:txBody>
                  <a:tcPr marL="57774" marR="57774" marT="28886" marB="28886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7</a:t>
                      </a:r>
                    </a:p>
                  </a:txBody>
                  <a:tcPr marL="57774" marR="57774" marT="28886" marB="28886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13</a:t>
                      </a:r>
                    </a:p>
                  </a:txBody>
                  <a:tcPr marL="57774" marR="57774" marT="28886" marB="28886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1.11</a:t>
                      </a:r>
                    </a:p>
                  </a:txBody>
                  <a:tcPr marL="57774" marR="57774" marT="28886" marB="28886"/>
                </a:tc>
                <a:extLst>
                  <a:ext uri="{0D108BD9-81ED-4DB2-BD59-A6C34878D82A}">
                    <a16:rowId xmlns:a16="http://schemas.microsoft.com/office/drawing/2014/main" val="2132350840"/>
                  </a:ext>
                </a:extLst>
              </a:tr>
              <a:tr h="231095">
                <a:tc>
                  <a:txBody>
                    <a:bodyPr/>
                    <a:lstStyle/>
                    <a:p>
                      <a:r>
                        <a:rPr lang="en-US" sz="1100" dirty="0"/>
                        <a:t>Carbon-14</a:t>
                      </a:r>
                    </a:p>
                  </a:txBody>
                  <a:tcPr marL="57774" marR="57774" marT="28886" marB="28886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8</a:t>
                      </a:r>
                    </a:p>
                  </a:txBody>
                  <a:tcPr marL="57774" marR="57774" marT="28886" marB="28886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14</a:t>
                      </a:r>
                    </a:p>
                  </a:txBody>
                  <a:tcPr marL="57774" marR="57774" marT="28886" marB="28886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&lt;0.0001</a:t>
                      </a:r>
                    </a:p>
                  </a:txBody>
                  <a:tcPr marL="57774" marR="57774" marT="28886" marB="28886"/>
                </a:tc>
                <a:extLst>
                  <a:ext uri="{0D108BD9-81ED-4DB2-BD59-A6C34878D82A}">
                    <a16:rowId xmlns:a16="http://schemas.microsoft.com/office/drawing/2014/main" val="1483638342"/>
                  </a:ext>
                </a:extLst>
              </a:tr>
            </a:tbl>
          </a:graphicData>
        </a:graphic>
      </p:graphicFrame>
      <p:sp>
        <p:nvSpPr>
          <p:cNvPr id="32" name="Donut 31">
            <a:extLst>
              <a:ext uri="{FF2B5EF4-FFF2-40B4-BE49-F238E27FC236}">
                <a16:creationId xmlns:a16="http://schemas.microsoft.com/office/drawing/2014/main" id="{577B971D-47BC-6CAA-AD5E-01C584569859}"/>
              </a:ext>
            </a:extLst>
          </p:cNvPr>
          <p:cNvSpPr/>
          <p:nvPr/>
        </p:nvSpPr>
        <p:spPr>
          <a:xfrm>
            <a:off x="7862533" y="1915094"/>
            <a:ext cx="3366928" cy="771321"/>
          </a:xfrm>
          <a:prstGeom prst="donut">
            <a:avLst>
              <a:gd name="adj" fmla="val 5307"/>
            </a:avLst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C6F8A648-CA85-4B25-AD6B-8F691CD640D5}"/>
              </a:ext>
            </a:extLst>
          </p:cNvPr>
          <p:cNvSpPr txBox="1">
            <a:spLocks/>
          </p:cNvSpPr>
          <p:nvPr/>
        </p:nvSpPr>
        <p:spPr>
          <a:xfrm>
            <a:off x="9545997" y="2919194"/>
            <a:ext cx="2643466" cy="50135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400" dirty="0">
                <a:latin typeface="Arial Nova Light" panose="020B0304020202020204" pitchFamily="34" charset="0"/>
              </a:rPr>
              <a:t>Measure using coupled flow elemental analyzer and mass spectrometer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itle 1">
                <a:extLst>
                  <a:ext uri="{FF2B5EF4-FFF2-40B4-BE49-F238E27FC236}">
                    <a16:creationId xmlns:a16="http://schemas.microsoft.com/office/drawing/2014/main" id="{0013063B-CE56-5069-9A96-9DC23B4C9E0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001008" y="3773658"/>
                <a:ext cx="5089978" cy="1137569"/>
              </a:xfrm>
              <a:prstGeom prst="rect">
                <a:avLst/>
              </a:prstGeom>
            </p:spPr>
            <p:txBody>
              <a:bodyPr vert="horz" lIns="91440" tIns="45720" rIns="91440" bIns="45720" rtlCol="0" anchor="t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/>
                <a:r>
                  <a:rPr lang="en-US" sz="2800" dirty="0">
                    <a:latin typeface="Arial Nova Light" panose="020B0304020202020204" pitchFamily="34" charset="0"/>
                  </a:rPr>
                  <a:t>(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sPre>
                          <m:sPrePr>
                            <m:ctrlPr>
                              <a:rPr lang="en-US" sz="2800" i="1" smtClean="0">
                                <a:latin typeface="Cambria Math" panose="02040503050406030204" pitchFamily="18" charset="0"/>
                              </a:rPr>
                            </m:ctrlPr>
                          </m:sPrePr>
                          <m:sub/>
                          <m:sup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13</m:t>
                            </m:r>
                          </m:sup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</m:sPre>
                        <m:r>
                          <a:rPr lang="en-US" sz="2800" i="1" smtClean="0">
                            <a:latin typeface="Cambria Math" panose="02040503050406030204" pitchFamily="18" charset="0"/>
                          </a:rPr>
                          <m:t>⁄</m:t>
                        </m:r>
                        <m:sPre>
                          <m:sPrePr>
                            <m:ctrlPr>
                              <a:rPr lang="en-US" sz="2800" i="1" smtClean="0">
                                <a:latin typeface="Cambria Math" panose="02040503050406030204" pitchFamily="18" charset="0"/>
                              </a:rPr>
                            </m:ctrlPr>
                          </m:sPrePr>
                          <m:sub/>
                          <m:sup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12</m:t>
                            </m:r>
                          </m:sup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𝐶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  <m:r>
                              <a:rPr lang="en-US" sz="2800" b="0" i="1" baseline="-25000" smtClean="0">
                                <a:latin typeface="Cambria Math" panose="02040503050406030204" pitchFamily="18" charset="0"/>
                              </a:rPr>
                              <m:t>𝑠𝑎𝑚𝑝𝑙𝑒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</m:e>
                        </m:sPre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sPre>
                          <m:sPrePr>
                            <m:ctrlPr>
                              <a:rPr lang="en-US" sz="2800" i="1" smtClean="0">
                                <a:latin typeface="Cambria Math" panose="02040503050406030204" pitchFamily="18" charset="0"/>
                              </a:rPr>
                            </m:ctrlPr>
                          </m:sPrePr>
                          <m:sub/>
                          <m:sup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13</m:t>
                            </m:r>
                          </m:sup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</m:sPre>
                        <m:r>
                          <a:rPr lang="en-US" sz="2800" i="1" smtClean="0">
                            <a:latin typeface="Cambria Math" panose="02040503050406030204" pitchFamily="18" charset="0"/>
                          </a:rPr>
                          <m:t>⁄</m:t>
                        </m:r>
                        <m:sPre>
                          <m:sPrePr>
                            <m:ctrlPr>
                              <a:rPr lang="en-US" sz="2800" i="1" smtClean="0">
                                <a:latin typeface="Cambria Math" panose="02040503050406030204" pitchFamily="18" charset="0"/>
                              </a:rPr>
                            </m:ctrlPr>
                          </m:sPrePr>
                          <m:sub/>
                          <m:sup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12</m:t>
                            </m:r>
                          </m:sup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𝐶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  <m:r>
                              <a:rPr lang="en-US" sz="2800" b="0" i="1" baseline="-25000" smtClean="0">
                                <a:latin typeface="Cambria Math" panose="02040503050406030204" pitchFamily="18" charset="0"/>
                              </a:rPr>
                              <m:t>𝑠𝑡𝑎𝑛𝑑𝑎𝑟𝑑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</m:e>
                        </m:sPre>
                      </m:den>
                    </m:f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800" dirty="0">
                    <a:latin typeface="Arial Nova Light" panose="020B0304020202020204" pitchFamily="34" charset="0"/>
                  </a:rPr>
                  <a:t>- 1) x 1000</a:t>
                </a:r>
              </a:p>
            </p:txBody>
          </p:sp>
        </mc:Choice>
        <mc:Fallback xmlns="">
          <p:sp>
            <p:nvSpPr>
              <p:cNvPr id="34" name="Title 1">
                <a:extLst>
                  <a:ext uri="{FF2B5EF4-FFF2-40B4-BE49-F238E27FC236}">
                    <a16:creationId xmlns:a16="http://schemas.microsoft.com/office/drawing/2014/main" id="{0013063B-CE56-5069-9A96-9DC23B4C9E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01008" y="3773658"/>
                <a:ext cx="5089978" cy="113756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Down Arrow 34">
            <a:extLst>
              <a:ext uri="{FF2B5EF4-FFF2-40B4-BE49-F238E27FC236}">
                <a16:creationId xmlns:a16="http://schemas.microsoft.com/office/drawing/2014/main" id="{68D98064-0E08-3E97-FF7C-FA86629AC299}"/>
              </a:ext>
            </a:extLst>
          </p:cNvPr>
          <p:cNvSpPr/>
          <p:nvPr/>
        </p:nvSpPr>
        <p:spPr>
          <a:xfrm>
            <a:off x="9388332" y="4708237"/>
            <a:ext cx="315330" cy="603664"/>
          </a:xfrm>
          <a:prstGeom prst="downArrow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itle 1">
            <a:extLst>
              <a:ext uri="{FF2B5EF4-FFF2-40B4-BE49-F238E27FC236}">
                <a16:creationId xmlns:a16="http://schemas.microsoft.com/office/drawing/2014/main" id="{178F2667-328C-28A1-BA7C-79C960D1E8A8}"/>
              </a:ext>
            </a:extLst>
          </p:cNvPr>
          <p:cNvSpPr txBox="1">
            <a:spLocks/>
          </p:cNvSpPr>
          <p:nvPr/>
        </p:nvSpPr>
        <p:spPr>
          <a:xfrm>
            <a:off x="9545997" y="4681346"/>
            <a:ext cx="2643466" cy="50135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400" dirty="0">
                <a:latin typeface="Arial Nova Light" panose="020B0304020202020204" pitchFamily="34" charset="0"/>
              </a:rPr>
              <a:t>Comparable values on accepted scale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F8CAF90-A54E-9C64-C023-E1363B65F783}"/>
                  </a:ext>
                </a:extLst>
              </p:cNvPr>
              <p:cNvSpPr txBox="1"/>
              <p:nvPr/>
            </p:nvSpPr>
            <p:spPr>
              <a:xfrm>
                <a:off x="838200" y="2121575"/>
                <a:ext cx="5544050" cy="2246769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742950" indent="-742950">
                  <a:buFont typeface="+mj-lt"/>
                  <a:buAutoNum type="arabicPeriod"/>
                </a:pPr>
                <a:r>
                  <a:rPr lang="en-US" sz="2800" dirty="0">
                    <a:solidFill>
                      <a:schemeClr val="tx1"/>
                    </a:solidFill>
                    <a:latin typeface="Arial Nova Light" panose="020B0304020202020204" pitchFamily="34" charset="0"/>
                  </a:rPr>
                  <a:t>Stable isotope measurements (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𝛿</m:t>
                    </m:r>
                  </m:oMath>
                </a14:m>
                <a:r>
                  <a:rPr lang="en-US" sz="2800" baseline="30000" dirty="0">
                    <a:latin typeface="Arial Nova Light" panose="020B0304020202020204" pitchFamily="34" charset="0"/>
                  </a:rPr>
                  <a:t>13</a:t>
                </a:r>
                <a:r>
                  <a:rPr lang="en-US" sz="2800" dirty="0">
                    <a:latin typeface="Arial Nova Light" panose="020B0304020202020204" pitchFamily="34" charset="0"/>
                  </a:rPr>
                  <a:t>C vs VPDB ‰,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𝛿</m:t>
                    </m:r>
                  </m:oMath>
                </a14:m>
                <a:r>
                  <a:rPr lang="en-US" sz="2800" baseline="30000" dirty="0">
                    <a:latin typeface="Arial Nova Light" panose="020B0304020202020204" pitchFamily="34" charset="0"/>
                  </a:rPr>
                  <a:t>15</a:t>
                </a:r>
                <a:r>
                  <a:rPr lang="en-US" sz="2800" dirty="0">
                    <a:latin typeface="Arial Nova Light" panose="020B0304020202020204" pitchFamily="34" charset="0"/>
                  </a:rPr>
                  <a:t>N vs Air N</a:t>
                </a:r>
                <a:r>
                  <a:rPr lang="en-US" sz="2800" baseline="-25000" dirty="0">
                    <a:latin typeface="Arial Nova Light" panose="020B0304020202020204" pitchFamily="34" charset="0"/>
                  </a:rPr>
                  <a:t>2</a:t>
                </a:r>
                <a:r>
                  <a:rPr lang="en-US" sz="2800" dirty="0">
                    <a:latin typeface="Arial Nova Light" panose="020B0304020202020204" pitchFamily="34" charset="0"/>
                  </a:rPr>
                  <a:t> ‰)</a:t>
                </a:r>
              </a:p>
              <a:p>
                <a:pPr marL="742950" indent="-742950">
                  <a:buFont typeface="+mj-lt"/>
                  <a:buAutoNum type="arabicPeriod"/>
                </a:pPr>
                <a:endParaRPr lang="en-US" sz="2800" dirty="0">
                  <a:latin typeface="Arial Nova Light" panose="020B0304020202020204" pitchFamily="34" charset="0"/>
                </a:endParaRPr>
              </a:p>
              <a:p>
                <a:pPr marL="742950" indent="-742950">
                  <a:buFont typeface="+mj-lt"/>
                  <a:buAutoNum type="arabicPeriod"/>
                </a:pPr>
                <a:endParaRPr lang="en-US" sz="2800" dirty="0">
                  <a:latin typeface="Arial Nova Light" panose="020B0304020202020204" pitchFamily="34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F8CAF90-A54E-9C64-C023-E1363B65F7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2121575"/>
                <a:ext cx="5544050" cy="2246769"/>
              </a:xfrm>
              <a:prstGeom prst="rect">
                <a:avLst/>
              </a:prstGeom>
              <a:blipFill>
                <a:blip r:embed="rId5"/>
                <a:stretch>
                  <a:fillRect l="-2288" t="-2809" r="-20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78149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 animBg="1"/>
      <p:bldP spid="32" grpId="0" animBg="1"/>
      <p:bldP spid="33" grpId="0"/>
      <p:bldP spid="34" grpId="0"/>
      <p:bldP spid="35" grpId="0" animBg="1"/>
      <p:bldP spid="36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CCFF41-6998-F177-34D1-73A9C01B3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 Nova Light" panose="020B0304020202020204" pitchFamily="34" charset="0"/>
              </a:rPr>
              <a:t>Organic geochemistry: Bulk organic material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BEA6961-4A83-A83C-6697-2788FACAEB3A}"/>
              </a:ext>
            </a:extLst>
          </p:cNvPr>
          <p:cNvSpPr/>
          <p:nvPr/>
        </p:nvSpPr>
        <p:spPr>
          <a:xfrm>
            <a:off x="2537" y="-8005"/>
            <a:ext cx="2029968" cy="230189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 Nova Light" panose="020B0304020202020204" pitchFamily="34" charset="0"/>
              </a:rPr>
              <a:t>Background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DDD97AA-979C-5EEC-FE09-4C40EEE68352}"/>
              </a:ext>
            </a:extLst>
          </p:cNvPr>
          <p:cNvSpPr/>
          <p:nvPr/>
        </p:nvSpPr>
        <p:spPr>
          <a:xfrm>
            <a:off x="2033929" y="-8005"/>
            <a:ext cx="2029968" cy="230189"/>
          </a:xfrm>
          <a:prstGeom prst="rect">
            <a:avLst/>
          </a:prstGeom>
          <a:solidFill>
            <a:srgbClr val="803AB3">
              <a:alpha val="5019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 Nova Light" panose="020B0304020202020204" pitchFamily="34" charset="0"/>
              </a:rPr>
              <a:t>Methods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EF37C79-98D4-1EC5-60D4-6126A9EA9E5E}"/>
              </a:ext>
            </a:extLst>
          </p:cNvPr>
          <p:cNvSpPr/>
          <p:nvPr/>
        </p:nvSpPr>
        <p:spPr>
          <a:xfrm>
            <a:off x="4065321" y="-8005"/>
            <a:ext cx="2029968" cy="230189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 Nova Light" panose="020B0304020202020204" pitchFamily="34" charset="0"/>
              </a:rPr>
              <a:t>Results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1E6F5F4-0103-98C5-E071-842066142A74}"/>
              </a:ext>
            </a:extLst>
          </p:cNvPr>
          <p:cNvSpPr/>
          <p:nvPr/>
        </p:nvSpPr>
        <p:spPr>
          <a:xfrm>
            <a:off x="6096713" y="-8005"/>
            <a:ext cx="2029968" cy="230189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 Nova Light" panose="020B0304020202020204" pitchFamily="34" charset="0"/>
              </a:rPr>
              <a:t>Implications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5C20B01-1F61-9B1E-9C5E-135A0DE4DDE2}"/>
              </a:ext>
            </a:extLst>
          </p:cNvPr>
          <p:cNvSpPr/>
          <p:nvPr/>
        </p:nvSpPr>
        <p:spPr>
          <a:xfrm>
            <a:off x="8128105" y="-8005"/>
            <a:ext cx="2029968" cy="230189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 Nova Light" panose="020B0304020202020204" pitchFamily="34" charset="0"/>
              </a:rPr>
              <a:t>Future Work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FC3895A-5006-A1AB-3349-5C053100511B}"/>
              </a:ext>
            </a:extLst>
          </p:cNvPr>
          <p:cNvSpPr/>
          <p:nvPr/>
        </p:nvSpPr>
        <p:spPr>
          <a:xfrm>
            <a:off x="10159495" y="-8006"/>
            <a:ext cx="2029968" cy="230189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 Nova Light" panose="020B0304020202020204" pitchFamily="34" charset="0"/>
              </a:rPr>
              <a:t>Timeline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itle 1">
                <a:extLst>
                  <a:ext uri="{FF2B5EF4-FFF2-40B4-BE49-F238E27FC236}">
                    <a16:creationId xmlns:a16="http://schemas.microsoft.com/office/drawing/2014/main" id="{761E3E61-1982-0B84-C1D8-6074807F104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913954" y="5554849"/>
                <a:ext cx="3405317" cy="938026"/>
              </a:xfrm>
              <a:prstGeom prst="rect">
                <a:avLst/>
              </a:prstGeom>
            </p:spPr>
            <p:txBody>
              <a:bodyPr vert="horz" lIns="91440" tIns="45720" rIns="91440" bIns="45720" rtlCol="0" anchor="t">
                <a:norm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/>
                <a14:m>
                  <m:oMath xmlns:m="http://schemas.openxmlformats.org/officeDocument/2006/math">
                    <m:r>
                      <a:rPr lang="en-US" sz="3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𝛿</m:t>
                    </m:r>
                  </m:oMath>
                </a14:m>
                <a:r>
                  <a:rPr lang="en-US" sz="3200" baseline="30000" dirty="0">
                    <a:latin typeface="Arial Nova Light" panose="020B0304020202020204" pitchFamily="34" charset="0"/>
                  </a:rPr>
                  <a:t>15</a:t>
                </a:r>
                <a:r>
                  <a:rPr lang="en-US" sz="3200" dirty="0">
                    <a:latin typeface="Arial Nova Light" panose="020B0304020202020204" pitchFamily="34" charset="0"/>
                  </a:rPr>
                  <a:t>N vs Air N</a:t>
                </a:r>
                <a:r>
                  <a:rPr lang="en-US" sz="3200" baseline="-25000" dirty="0">
                    <a:latin typeface="Arial Nova Light" panose="020B0304020202020204" pitchFamily="34" charset="0"/>
                  </a:rPr>
                  <a:t>2</a:t>
                </a:r>
                <a:r>
                  <a:rPr lang="en-US" sz="3200" dirty="0">
                    <a:latin typeface="Arial Nova Light" panose="020B0304020202020204" pitchFamily="34" charset="0"/>
                  </a:rPr>
                  <a:t> ‰</a:t>
                </a:r>
              </a:p>
            </p:txBody>
          </p:sp>
        </mc:Choice>
        <mc:Fallback xmlns="">
          <p:sp>
            <p:nvSpPr>
              <p:cNvPr id="29" name="Title 1">
                <a:extLst>
                  <a:ext uri="{FF2B5EF4-FFF2-40B4-BE49-F238E27FC236}">
                    <a16:creationId xmlns:a16="http://schemas.microsoft.com/office/drawing/2014/main" id="{761E3E61-1982-0B84-C1D8-6074807F10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13954" y="5554849"/>
                <a:ext cx="3405317" cy="938026"/>
              </a:xfrm>
              <a:prstGeom prst="rect">
                <a:avLst/>
              </a:prstGeom>
              <a:blipFill>
                <a:blip r:embed="rId3"/>
                <a:stretch>
                  <a:fillRect t="-13333" r="-18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Down Arrow 29">
            <a:extLst>
              <a:ext uri="{FF2B5EF4-FFF2-40B4-BE49-F238E27FC236}">
                <a16:creationId xmlns:a16="http://schemas.microsoft.com/office/drawing/2014/main" id="{ADE483C1-E2B9-CEDE-0678-335D066C866F}"/>
              </a:ext>
            </a:extLst>
          </p:cNvPr>
          <p:cNvSpPr/>
          <p:nvPr/>
        </p:nvSpPr>
        <p:spPr>
          <a:xfrm>
            <a:off x="9388332" y="2929307"/>
            <a:ext cx="315330" cy="603664"/>
          </a:xfrm>
          <a:prstGeom prst="downArrow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1" name="Table 30">
            <a:extLst>
              <a:ext uri="{FF2B5EF4-FFF2-40B4-BE49-F238E27FC236}">
                <a16:creationId xmlns:a16="http://schemas.microsoft.com/office/drawing/2014/main" id="{032F6D1B-4EA6-2147-D876-70CD212A6EA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1156865"/>
              </p:ext>
            </p:extLst>
          </p:nvPr>
        </p:nvGraphicFramePr>
        <p:xfrm>
          <a:off x="8003765" y="1682317"/>
          <a:ext cx="3225696" cy="109770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806424">
                  <a:extLst>
                    <a:ext uri="{9D8B030D-6E8A-4147-A177-3AD203B41FA5}">
                      <a16:colId xmlns:a16="http://schemas.microsoft.com/office/drawing/2014/main" val="1013224856"/>
                    </a:ext>
                  </a:extLst>
                </a:gridCol>
                <a:gridCol w="806424">
                  <a:extLst>
                    <a:ext uri="{9D8B030D-6E8A-4147-A177-3AD203B41FA5}">
                      <a16:colId xmlns:a16="http://schemas.microsoft.com/office/drawing/2014/main" val="1551848170"/>
                    </a:ext>
                  </a:extLst>
                </a:gridCol>
                <a:gridCol w="806424">
                  <a:extLst>
                    <a:ext uri="{9D8B030D-6E8A-4147-A177-3AD203B41FA5}">
                      <a16:colId xmlns:a16="http://schemas.microsoft.com/office/drawing/2014/main" val="3974160118"/>
                    </a:ext>
                  </a:extLst>
                </a:gridCol>
                <a:gridCol w="806424">
                  <a:extLst>
                    <a:ext uri="{9D8B030D-6E8A-4147-A177-3AD203B41FA5}">
                      <a16:colId xmlns:a16="http://schemas.microsoft.com/office/drawing/2014/main" val="378330971"/>
                    </a:ext>
                  </a:extLst>
                </a:gridCol>
              </a:tblGrid>
              <a:tr h="404415">
                <a:tc>
                  <a:txBody>
                    <a:bodyPr/>
                    <a:lstStyle/>
                    <a:p>
                      <a:r>
                        <a:rPr lang="en-US" sz="1100" dirty="0"/>
                        <a:t>Isotope</a:t>
                      </a:r>
                    </a:p>
                  </a:txBody>
                  <a:tcPr marL="57774" marR="57774" marT="28886" marB="28886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Neutron Number</a:t>
                      </a:r>
                    </a:p>
                  </a:txBody>
                  <a:tcPr marL="57774" marR="57774" marT="28886" marB="28886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Mass Number</a:t>
                      </a:r>
                    </a:p>
                  </a:txBody>
                  <a:tcPr marL="57774" marR="57774" marT="28886" marB="28886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Abundance (%)</a:t>
                      </a:r>
                    </a:p>
                  </a:txBody>
                  <a:tcPr marL="57774" marR="57774" marT="28886" marB="28886"/>
                </a:tc>
                <a:extLst>
                  <a:ext uri="{0D108BD9-81ED-4DB2-BD59-A6C34878D82A}">
                    <a16:rowId xmlns:a16="http://schemas.microsoft.com/office/drawing/2014/main" val="3835106764"/>
                  </a:ext>
                </a:extLst>
              </a:tr>
              <a:tr h="231095">
                <a:tc>
                  <a:txBody>
                    <a:bodyPr/>
                    <a:lstStyle/>
                    <a:p>
                      <a:r>
                        <a:rPr lang="en-US" sz="1100" dirty="0"/>
                        <a:t>Nitrogen-14</a:t>
                      </a:r>
                    </a:p>
                  </a:txBody>
                  <a:tcPr marL="57774" marR="57774" marT="28886" marB="28886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7</a:t>
                      </a:r>
                    </a:p>
                  </a:txBody>
                  <a:tcPr marL="57774" marR="57774" marT="28886" marB="28886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14</a:t>
                      </a:r>
                    </a:p>
                  </a:txBody>
                  <a:tcPr marL="57774" marR="57774" marT="28886" marB="28886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99.64</a:t>
                      </a:r>
                    </a:p>
                  </a:txBody>
                  <a:tcPr marL="57774" marR="57774" marT="28886" marB="28886"/>
                </a:tc>
                <a:extLst>
                  <a:ext uri="{0D108BD9-81ED-4DB2-BD59-A6C34878D82A}">
                    <a16:rowId xmlns:a16="http://schemas.microsoft.com/office/drawing/2014/main" val="1560239592"/>
                  </a:ext>
                </a:extLst>
              </a:tr>
              <a:tr h="231095">
                <a:tc>
                  <a:txBody>
                    <a:bodyPr/>
                    <a:lstStyle/>
                    <a:p>
                      <a:r>
                        <a:rPr lang="en-US" sz="1100" dirty="0"/>
                        <a:t>Nitrogen-15</a:t>
                      </a:r>
                    </a:p>
                  </a:txBody>
                  <a:tcPr marL="57774" marR="57774" marT="28886" marB="28886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8</a:t>
                      </a:r>
                    </a:p>
                  </a:txBody>
                  <a:tcPr marL="57774" marR="57774" marT="28886" marB="28886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15</a:t>
                      </a:r>
                    </a:p>
                  </a:txBody>
                  <a:tcPr marL="57774" marR="57774" marT="28886" marB="28886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0.35</a:t>
                      </a:r>
                    </a:p>
                  </a:txBody>
                  <a:tcPr marL="57774" marR="57774" marT="28886" marB="28886"/>
                </a:tc>
                <a:extLst>
                  <a:ext uri="{0D108BD9-81ED-4DB2-BD59-A6C34878D82A}">
                    <a16:rowId xmlns:a16="http://schemas.microsoft.com/office/drawing/2014/main" val="2132350840"/>
                  </a:ext>
                </a:extLst>
              </a:tr>
              <a:tr h="231095"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57774" marR="57774" marT="28886" marB="28886"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57774" marR="57774" marT="28886" marB="28886"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57774" marR="57774" marT="28886" marB="28886"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57774" marR="57774" marT="28886" marB="28886"/>
                </a:tc>
                <a:extLst>
                  <a:ext uri="{0D108BD9-81ED-4DB2-BD59-A6C34878D82A}">
                    <a16:rowId xmlns:a16="http://schemas.microsoft.com/office/drawing/2014/main" val="1483638342"/>
                  </a:ext>
                </a:extLst>
              </a:tr>
            </a:tbl>
          </a:graphicData>
        </a:graphic>
      </p:graphicFrame>
      <p:sp>
        <p:nvSpPr>
          <p:cNvPr id="33" name="Title 1">
            <a:extLst>
              <a:ext uri="{FF2B5EF4-FFF2-40B4-BE49-F238E27FC236}">
                <a16:creationId xmlns:a16="http://schemas.microsoft.com/office/drawing/2014/main" id="{C6F8A648-CA85-4B25-AD6B-8F691CD640D5}"/>
              </a:ext>
            </a:extLst>
          </p:cNvPr>
          <p:cNvSpPr txBox="1">
            <a:spLocks/>
          </p:cNvSpPr>
          <p:nvPr/>
        </p:nvSpPr>
        <p:spPr>
          <a:xfrm>
            <a:off x="9545997" y="2919194"/>
            <a:ext cx="2643466" cy="50135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400" dirty="0">
                <a:latin typeface="Arial Nova Light" panose="020B0304020202020204" pitchFamily="34" charset="0"/>
              </a:rPr>
              <a:t>Measure using coupled flow elemental analyzer and mass spectrometer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itle 1">
                <a:extLst>
                  <a:ext uri="{FF2B5EF4-FFF2-40B4-BE49-F238E27FC236}">
                    <a16:creationId xmlns:a16="http://schemas.microsoft.com/office/drawing/2014/main" id="{0013063B-CE56-5069-9A96-9DC23B4C9E0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001008" y="3773658"/>
                <a:ext cx="5089978" cy="1137569"/>
              </a:xfrm>
              <a:prstGeom prst="rect">
                <a:avLst/>
              </a:prstGeom>
            </p:spPr>
            <p:txBody>
              <a:bodyPr vert="horz" lIns="91440" tIns="45720" rIns="91440" bIns="45720" rtlCol="0" anchor="t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/>
                <a:r>
                  <a:rPr lang="en-US" sz="2800" dirty="0">
                    <a:latin typeface="Arial Nova Light" panose="020B0304020202020204" pitchFamily="34" charset="0"/>
                  </a:rPr>
                  <a:t>(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sPre>
                          <m:sPrePr>
                            <m:ctrlPr>
                              <a:rPr lang="en-US" sz="2800" i="1" smtClean="0">
                                <a:latin typeface="Cambria Math" panose="02040503050406030204" pitchFamily="18" charset="0"/>
                              </a:rPr>
                            </m:ctrlPr>
                          </m:sPrePr>
                          <m:sub/>
                          <m:sup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15</m:t>
                            </m:r>
                          </m:sup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</m:sPre>
                        <m:r>
                          <a:rPr lang="en-US" sz="2800" i="1" smtClean="0">
                            <a:latin typeface="Cambria Math" panose="02040503050406030204" pitchFamily="18" charset="0"/>
                          </a:rPr>
                          <m:t>⁄</m:t>
                        </m:r>
                        <m:sPre>
                          <m:sPrePr>
                            <m:ctrlPr>
                              <a:rPr lang="en-US" sz="2800" i="1" smtClean="0">
                                <a:latin typeface="Cambria Math" panose="02040503050406030204" pitchFamily="18" charset="0"/>
                              </a:rPr>
                            </m:ctrlPr>
                          </m:sPrePr>
                          <m:sub/>
                          <m:sup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14</m:t>
                            </m:r>
                          </m:sup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  <m:r>
                              <a:rPr lang="en-US" sz="2800" b="0" i="1" baseline="-25000" smtClean="0">
                                <a:latin typeface="Cambria Math" panose="02040503050406030204" pitchFamily="18" charset="0"/>
                              </a:rPr>
                              <m:t>𝑠𝑎𝑚𝑝𝑙𝑒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</m:e>
                        </m:sPre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sPre>
                          <m:sPrePr>
                            <m:ctrlPr>
                              <a:rPr lang="en-US" sz="2800" i="1" smtClean="0">
                                <a:latin typeface="Cambria Math" panose="02040503050406030204" pitchFamily="18" charset="0"/>
                              </a:rPr>
                            </m:ctrlPr>
                          </m:sPrePr>
                          <m:sub/>
                          <m:sup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15</m:t>
                            </m:r>
                          </m:sup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</m:sPre>
                        <m:r>
                          <a:rPr lang="en-US" sz="2800" i="1" smtClean="0">
                            <a:latin typeface="Cambria Math" panose="02040503050406030204" pitchFamily="18" charset="0"/>
                          </a:rPr>
                          <m:t>⁄</m:t>
                        </m:r>
                        <m:sPre>
                          <m:sPrePr>
                            <m:ctrlPr>
                              <a:rPr lang="en-US" sz="2800" i="1" smtClean="0">
                                <a:latin typeface="Cambria Math" panose="02040503050406030204" pitchFamily="18" charset="0"/>
                              </a:rPr>
                            </m:ctrlPr>
                          </m:sPrePr>
                          <m:sub/>
                          <m:sup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14</m:t>
                            </m:r>
                          </m:sup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  <m:r>
                              <a:rPr lang="en-US" sz="2800" b="0" i="1" baseline="-25000" smtClean="0">
                                <a:latin typeface="Cambria Math" panose="02040503050406030204" pitchFamily="18" charset="0"/>
                              </a:rPr>
                              <m:t>𝑠𝑡𝑎𝑛𝑑𝑎𝑟𝑑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</m:e>
                        </m:sPre>
                      </m:den>
                    </m:f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800" dirty="0">
                    <a:latin typeface="Arial Nova Light" panose="020B0304020202020204" pitchFamily="34" charset="0"/>
                  </a:rPr>
                  <a:t>- 1) x 1000</a:t>
                </a:r>
              </a:p>
            </p:txBody>
          </p:sp>
        </mc:Choice>
        <mc:Fallback xmlns="">
          <p:sp>
            <p:nvSpPr>
              <p:cNvPr id="34" name="Title 1">
                <a:extLst>
                  <a:ext uri="{FF2B5EF4-FFF2-40B4-BE49-F238E27FC236}">
                    <a16:creationId xmlns:a16="http://schemas.microsoft.com/office/drawing/2014/main" id="{0013063B-CE56-5069-9A96-9DC23B4C9E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01008" y="3773658"/>
                <a:ext cx="5089978" cy="1137569"/>
              </a:xfrm>
              <a:prstGeom prst="rect">
                <a:avLst/>
              </a:prstGeom>
              <a:blipFill>
                <a:blip r:embed="rId4"/>
                <a:stretch>
                  <a:fillRect t="-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Down Arrow 34">
            <a:extLst>
              <a:ext uri="{FF2B5EF4-FFF2-40B4-BE49-F238E27FC236}">
                <a16:creationId xmlns:a16="http://schemas.microsoft.com/office/drawing/2014/main" id="{68D98064-0E08-3E97-FF7C-FA86629AC299}"/>
              </a:ext>
            </a:extLst>
          </p:cNvPr>
          <p:cNvSpPr/>
          <p:nvPr/>
        </p:nvSpPr>
        <p:spPr>
          <a:xfrm>
            <a:off x="9388332" y="4708237"/>
            <a:ext cx="315330" cy="603664"/>
          </a:xfrm>
          <a:prstGeom prst="downArrow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itle 1">
            <a:extLst>
              <a:ext uri="{FF2B5EF4-FFF2-40B4-BE49-F238E27FC236}">
                <a16:creationId xmlns:a16="http://schemas.microsoft.com/office/drawing/2014/main" id="{178F2667-328C-28A1-BA7C-79C960D1E8A8}"/>
              </a:ext>
            </a:extLst>
          </p:cNvPr>
          <p:cNvSpPr txBox="1">
            <a:spLocks/>
          </p:cNvSpPr>
          <p:nvPr/>
        </p:nvSpPr>
        <p:spPr>
          <a:xfrm>
            <a:off x="9545997" y="4681346"/>
            <a:ext cx="2643466" cy="50135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400" dirty="0">
                <a:latin typeface="Arial Nova Light" panose="020B0304020202020204" pitchFamily="34" charset="0"/>
              </a:rPr>
              <a:t>Comparable values on accepted scale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A1C2B08-854F-475A-89DF-CD978CF9A1C7}"/>
                  </a:ext>
                </a:extLst>
              </p:cNvPr>
              <p:cNvSpPr txBox="1"/>
              <p:nvPr/>
            </p:nvSpPr>
            <p:spPr>
              <a:xfrm>
                <a:off x="838200" y="2121575"/>
                <a:ext cx="5544050" cy="2246769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742950" indent="-742950">
                  <a:buFont typeface="+mj-lt"/>
                  <a:buAutoNum type="arabicPeriod"/>
                </a:pPr>
                <a:r>
                  <a:rPr lang="en-US" sz="2800" dirty="0">
                    <a:solidFill>
                      <a:schemeClr val="tx1"/>
                    </a:solidFill>
                    <a:latin typeface="Arial Nova Light" panose="020B0304020202020204" pitchFamily="34" charset="0"/>
                  </a:rPr>
                  <a:t>Stable isotope measurements (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𝛿</m:t>
                    </m:r>
                  </m:oMath>
                </a14:m>
                <a:r>
                  <a:rPr lang="en-US" sz="2800" baseline="30000" dirty="0">
                    <a:latin typeface="Arial Nova Light" panose="020B0304020202020204" pitchFamily="34" charset="0"/>
                  </a:rPr>
                  <a:t>13</a:t>
                </a:r>
                <a:r>
                  <a:rPr lang="en-US" sz="2800" dirty="0">
                    <a:latin typeface="Arial Nova Light" panose="020B0304020202020204" pitchFamily="34" charset="0"/>
                  </a:rPr>
                  <a:t>C vs VPDB ‰,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𝛿</m:t>
                    </m:r>
                  </m:oMath>
                </a14:m>
                <a:r>
                  <a:rPr lang="en-US" sz="2800" baseline="30000" dirty="0">
                    <a:latin typeface="Arial Nova Light" panose="020B0304020202020204" pitchFamily="34" charset="0"/>
                  </a:rPr>
                  <a:t>15</a:t>
                </a:r>
                <a:r>
                  <a:rPr lang="en-US" sz="2800" dirty="0">
                    <a:latin typeface="Arial Nova Light" panose="020B0304020202020204" pitchFamily="34" charset="0"/>
                  </a:rPr>
                  <a:t>N vs Air N</a:t>
                </a:r>
                <a:r>
                  <a:rPr lang="en-US" sz="2800" baseline="-25000" dirty="0">
                    <a:latin typeface="Arial Nova Light" panose="020B0304020202020204" pitchFamily="34" charset="0"/>
                  </a:rPr>
                  <a:t>2</a:t>
                </a:r>
                <a:r>
                  <a:rPr lang="en-US" sz="2800" dirty="0">
                    <a:latin typeface="Arial Nova Light" panose="020B0304020202020204" pitchFamily="34" charset="0"/>
                  </a:rPr>
                  <a:t> ‰)</a:t>
                </a:r>
              </a:p>
              <a:p>
                <a:pPr marL="742950" indent="-742950">
                  <a:buFont typeface="+mj-lt"/>
                  <a:buAutoNum type="arabicPeriod"/>
                </a:pPr>
                <a:endParaRPr lang="en-US" sz="2800" dirty="0">
                  <a:latin typeface="Arial Nova Light" panose="020B0304020202020204" pitchFamily="34" charset="0"/>
                </a:endParaRPr>
              </a:p>
              <a:p>
                <a:pPr marL="742950" indent="-742950">
                  <a:buFont typeface="+mj-lt"/>
                  <a:buAutoNum type="arabicPeriod"/>
                </a:pPr>
                <a:endParaRPr lang="en-US" sz="2800" dirty="0">
                  <a:latin typeface="Arial Nova Light" panose="020B0304020202020204" pitchFamily="34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A1C2B08-854F-475A-89DF-CD978CF9A1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2121575"/>
                <a:ext cx="5544050" cy="2246769"/>
              </a:xfrm>
              <a:prstGeom prst="rect">
                <a:avLst/>
              </a:prstGeom>
              <a:blipFill>
                <a:blip r:embed="rId5"/>
                <a:stretch>
                  <a:fillRect l="-2288" t="-2809" r="-20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885074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CCFF41-6998-F177-34D1-73A9C01B3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 Nova Light" panose="020B0304020202020204" pitchFamily="34" charset="0"/>
              </a:rPr>
              <a:t>Organic geochemistry: Bulk organic material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BEA6961-4A83-A83C-6697-2788FACAEB3A}"/>
              </a:ext>
            </a:extLst>
          </p:cNvPr>
          <p:cNvSpPr/>
          <p:nvPr/>
        </p:nvSpPr>
        <p:spPr>
          <a:xfrm>
            <a:off x="2537" y="-8005"/>
            <a:ext cx="2029968" cy="230189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 Nova Light" panose="020B0304020202020204" pitchFamily="34" charset="0"/>
              </a:rPr>
              <a:t>Background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DDD97AA-979C-5EEC-FE09-4C40EEE68352}"/>
              </a:ext>
            </a:extLst>
          </p:cNvPr>
          <p:cNvSpPr/>
          <p:nvPr/>
        </p:nvSpPr>
        <p:spPr>
          <a:xfrm>
            <a:off x="2033929" y="-8005"/>
            <a:ext cx="2029968" cy="230189"/>
          </a:xfrm>
          <a:prstGeom prst="rect">
            <a:avLst/>
          </a:prstGeom>
          <a:solidFill>
            <a:srgbClr val="803AB3">
              <a:alpha val="5019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 Nova Light" panose="020B0304020202020204" pitchFamily="34" charset="0"/>
              </a:rPr>
              <a:t>Methods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EF37C79-98D4-1EC5-60D4-6126A9EA9E5E}"/>
              </a:ext>
            </a:extLst>
          </p:cNvPr>
          <p:cNvSpPr/>
          <p:nvPr/>
        </p:nvSpPr>
        <p:spPr>
          <a:xfrm>
            <a:off x="4065321" y="-8005"/>
            <a:ext cx="2029968" cy="230189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 Nova Light" panose="020B0304020202020204" pitchFamily="34" charset="0"/>
              </a:rPr>
              <a:t>Results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1E6F5F4-0103-98C5-E071-842066142A74}"/>
              </a:ext>
            </a:extLst>
          </p:cNvPr>
          <p:cNvSpPr/>
          <p:nvPr/>
        </p:nvSpPr>
        <p:spPr>
          <a:xfrm>
            <a:off x="6096713" y="-8005"/>
            <a:ext cx="2029968" cy="230189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 Nova Light" panose="020B0304020202020204" pitchFamily="34" charset="0"/>
              </a:rPr>
              <a:t>Implications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5C20B01-1F61-9B1E-9C5E-135A0DE4DDE2}"/>
              </a:ext>
            </a:extLst>
          </p:cNvPr>
          <p:cNvSpPr/>
          <p:nvPr/>
        </p:nvSpPr>
        <p:spPr>
          <a:xfrm>
            <a:off x="8128105" y="-8005"/>
            <a:ext cx="2029968" cy="230189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 Nova Light" panose="020B0304020202020204" pitchFamily="34" charset="0"/>
              </a:rPr>
              <a:t>Future Work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FC3895A-5006-A1AB-3349-5C053100511B}"/>
              </a:ext>
            </a:extLst>
          </p:cNvPr>
          <p:cNvSpPr/>
          <p:nvPr/>
        </p:nvSpPr>
        <p:spPr>
          <a:xfrm>
            <a:off x="10159495" y="-8006"/>
            <a:ext cx="2029968" cy="230189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 Nova Light" panose="020B0304020202020204" pitchFamily="34" charset="0"/>
              </a:rPr>
              <a:t>Timeline</a:t>
            </a:r>
          </a:p>
        </p:txBody>
      </p:sp>
      <p:pic>
        <p:nvPicPr>
          <p:cNvPr id="1026" name="Picture 2" descr="Figure 1">
            <a:extLst>
              <a:ext uri="{FF2B5EF4-FFF2-40B4-BE49-F238E27FC236}">
                <a16:creationId xmlns:a16="http://schemas.microsoft.com/office/drawing/2014/main" id="{06509BBB-7D29-04D4-B8A2-F9C5E8ABFE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94441" y="1833629"/>
            <a:ext cx="5497296" cy="3716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F78542F-8F7F-B890-220A-FCFCE4D5D43B}"/>
                  </a:ext>
                </a:extLst>
              </p:cNvPr>
              <p:cNvSpPr txBox="1"/>
              <p:nvPr/>
            </p:nvSpPr>
            <p:spPr>
              <a:xfrm>
                <a:off x="838200" y="2121574"/>
                <a:ext cx="5544050" cy="2246769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742950" indent="-742950">
                  <a:buFont typeface="+mj-lt"/>
                  <a:buAutoNum type="arabicPeriod"/>
                </a:pPr>
                <a:r>
                  <a:rPr lang="en-US" sz="2800" dirty="0">
                    <a:solidFill>
                      <a:schemeClr val="tx1"/>
                    </a:solidFill>
                    <a:latin typeface="Arial Nova Light" panose="020B0304020202020204" pitchFamily="34" charset="0"/>
                  </a:rPr>
                  <a:t>Stable isotope measurements (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𝛿</m:t>
                    </m:r>
                  </m:oMath>
                </a14:m>
                <a:r>
                  <a:rPr lang="en-US" sz="2800" baseline="30000" dirty="0">
                    <a:latin typeface="Arial Nova Light" panose="020B0304020202020204" pitchFamily="34" charset="0"/>
                  </a:rPr>
                  <a:t>13</a:t>
                </a:r>
                <a:r>
                  <a:rPr lang="en-US" sz="2800" dirty="0">
                    <a:latin typeface="Arial Nova Light" panose="020B0304020202020204" pitchFamily="34" charset="0"/>
                  </a:rPr>
                  <a:t>C vs VPDB ‰,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𝛿</m:t>
                    </m:r>
                  </m:oMath>
                </a14:m>
                <a:r>
                  <a:rPr lang="en-US" sz="2800" baseline="30000" dirty="0">
                    <a:latin typeface="Arial Nova Light" panose="020B0304020202020204" pitchFamily="34" charset="0"/>
                  </a:rPr>
                  <a:t>15</a:t>
                </a:r>
                <a:r>
                  <a:rPr lang="en-US" sz="2800" dirty="0">
                    <a:latin typeface="Arial Nova Light" panose="020B0304020202020204" pitchFamily="34" charset="0"/>
                  </a:rPr>
                  <a:t>N vs Air N</a:t>
                </a:r>
                <a:r>
                  <a:rPr lang="en-US" sz="2800" baseline="-25000" dirty="0">
                    <a:latin typeface="Arial Nova Light" panose="020B0304020202020204" pitchFamily="34" charset="0"/>
                  </a:rPr>
                  <a:t>2</a:t>
                </a:r>
                <a:r>
                  <a:rPr lang="en-US" sz="2800" dirty="0">
                    <a:latin typeface="Arial Nova Light" panose="020B0304020202020204" pitchFamily="34" charset="0"/>
                  </a:rPr>
                  <a:t> ‰)</a:t>
                </a:r>
              </a:p>
              <a:p>
                <a:pPr marL="742950" indent="-742950">
                  <a:buFont typeface="+mj-lt"/>
                  <a:buAutoNum type="arabicPeriod"/>
                </a:pPr>
                <a:r>
                  <a:rPr lang="en-US" sz="2800" dirty="0">
                    <a:solidFill>
                      <a:schemeClr val="tx1"/>
                    </a:solidFill>
                    <a:latin typeface="Arial Nova Light" panose="020B0304020202020204" pitchFamily="34" charset="0"/>
                  </a:rPr>
                  <a:t>Carbon and nitrogen content, C:N ratio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F78542F-8F7F-B890-220A-FCFCE4D5D4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2121574"/>
                <a:ext cx="5544050" cy="2246769"/>
              </a:xfrm>
              <a:prstGeom prst="rect">
                <a:avLst/>
              </a:prstGeom>
              <a:blipFill>
                <a:blip r:embed="rId4"/>
                <a:stretch>
                  <a:fillRect l="-2288" t="-2809" r="-2059" b="-67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F9016266-9C82-95F6-EC29-8606BB3744C2}"/>
              </a:ext>
            </a:extLst>
          </p:cNvPr>
          <p:cNvSpPr txBox="1"/>
          <p:nvPr/>
        </p:nvSpPr>
        <p:spPr>
          <a:xfrm>
            <a:off x="9855041" y="6486889"/>
            <a:ext cx="23766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>
                <a:latin typeface="Arial Nova Light" panose="020B0304020202020204" pitchFamily="34" charset="0"/>
              </a:rPr>
              <a:t>Vieth</a:t>
            </a:r>
            <a:r>
              <a:rPr lang="en-US" i="1" dirty="0">
                <a:latin typeface="Arial Nova Light" panose="020B0304020202020204" pitchFamily="34" charset="0"/>
              </a:rPr>
              <a:t> and Wilkes 2010</a:t>
            </a:r>
          </a:p>
        </p:txBody>
      </p:sp>
    </p:spTree>
    <p:extLst>
      <p:ext uri="{BB962C8B-B14F-4D97-AF65-F5344CB8AC3E}">
        <p14:creationId xmlns:p14="http://schemas.microsoft.com/office/powerpoint/2010/main" val="3727226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CCFF41-6998-F177-34D1-73A9C01B3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097" y="253063"/>
            <a:ext cx="11353801" cy="1325563"/>
          </a:xfrm>
        </p:spPr>
        <p:txBody>
          <a:bodyPr anchor="t">
            <a:normAutofit/>
          </a:bodyPr>
          <a:lstStyle/>
          <a:p>
            <a:r>
              <a:rPr lang="en-US" sz="3200" dirty="0">
                <a:latin typeface="Arial Nova Light" panose="020B0304020202020204" pitchFamily="34" charset="0"/>
              </a:rPr>
              <a:t>Moss, freshwater invertebrate and terrestrial plant macrofossils illustrate Arctic tundra conditions at Camp Century. </a:t>
            </a:r>
          </a:p>
        </p:txBody>
      </p:sp>
      <p:pic>
        <p:nvPicPr>
          <p:cNvPr id="3" name="Picture 2" descr="A collage of different types of seeds&#10;&#10;Description automatically generated">
            <a:extLst>
              <a:ext uri="{FF2B5EF4-FFF2-40B4-BE49-F238E27FC236}">
                <a16:creationId xmlns:a16="http://schemas.microsoft.com/office/drawing/2014/main" id="{853B46AB-9248-CD5E-714D-046FD776CB7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66095" y="1220533"/>
            <a:ext cx="2460821" cy="1771346"/>
          </a:xfrm>
          <a:prstGeom prst="rect">
            <a:avLst/>
          </a:prstGeom>
        </p:spPr>
      </p:pic>
      <p:pic>
        <p:nvPicPr>
          <p:cNvPr id="10" name="Picture 9" descr="A chart of different colors&#10;&#10;Description automatically generated with medium confidence">
            <a:extLst>
              <a:ext uri="{FF2B5EF4-FFF2-40B4-BE49-F238E27FC236}">
                <a16:creationId xmlns:a16="http://schemas.microsoft.com/office/drawing/2014/main" id="{03FEC775-71BC-6BD9-5AAD-D757E58A5DD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64603" y="1131570"/>
            <a:ext cx="1347193" cy="572643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50" name="Picture 2" descr="Sphagnum balticum image">
            <a:extLst>
              <a:ext uri="{FF2B5EF4-FFF2-40B4-BE49-F238E27FC236}">
                <a16:creationId xmlns:a16="http://schemas.microsoft.com/office/drawing/2014/main" id="{D8C40D5C-6820-3051-3814-281AC87BD5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941901" y="1220533"/>
            <a:ext cx="2361794" cy="174904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Scorpidium scorpioides - British Bryological Society">
            <a:extLst>
              <a:ext uri="{FF2B5EF4-FFF2-40B4-BE49-F238E27FC236}">
                <a16:creationId xmlns:a16="http://schemas.microsoft.com/office/drawing/2014/main" id="{7CCD2ED5-04CD-14AA-0FE6-660DF588D5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41901" y="3109112"/>
            <a:ext cx="2361794" cy="177134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Family Diptera Chironomidae">
            <a:extLst>
              <a:ext uri="{FF2B5EF4-FFF2-40B4-BE49-F238E27FC236}">
                <a16:creationId xmlns:a16="http://schemas.microsoft.com/office/drawing/2014/main" id="{3FFE6251-DC0E-8D31-D2CD-BA3F8E2455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941901" y="5019996"/>
            <a:ext cx="2369560" cy="177134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1B351041-35C7-C904-D81F-DFCB14FE26DA}"/>
              </a:ext>
            </a:extLst>
          </p:cNvPr>
          <p:cNvSpPr/>
          <p:nvPr/>
        </p:nvSpPr>
        <p:spPr>
          <a:xfrm>
            <a:off x="2537" y="-8005"/>
            <a:ext cx="2029968" cy="230189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 Nova Light" panose="020B0304020202020204" pitchFamily="34" charset="0"/>
              </a:rPr>
              <a:t>Background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6B198DB-ACEB-2D0C-F178-91D7C67349B4}"/>
              </a:ext>
            </a:extLst>
          </p:cNvPr>
          <p:cNvSpPr/>
          <p:nvPr/>
        </p:nvSpPr>
        <p:spPr>
          <a:xfrm>
            <a:off x="2033929" y="-8005"/>
            <a:ext cx="2029968" cy="230189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 Nova Light" panose="020B0304020202020204" pitchFamily="34" charset="0"/>
              </a:rPr>
              <a:t>Methods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50FA5A9-8FBD-765C-6CFF-105DD06793F5}"/>
              </a:ext>
            </a:extLst>
          </p:cNvPr>
          <p:cNvSpPr/>
          <p:nvPr/>
        </p:nvSpPr>
        <p:spPr>
          <a:xfrm>
            <a:off x="4065321" y="-8005"/>
            <a:ext cx="2029968" cy="230189"/>
          </a:xfrm>
          <a:prstGeom prst="rect">
            <a:avLst/>
          </a:prstGeom>
          <a:solidFill>
            <a:srgbClr val="803AB3">
              <a:alpha val="5019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 Nova Light" panose="020B0304020202020204" pitchFamily="34" charset="0"/>
              </a:rPr>
              <a:t>Results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704E3DB-3A05-F265-06DB-2B26E535AA7B}"/>
              </a:ext>
            </a:extLst>
          </p:cNvPr>
          <p:cNvSpPr/>
          <p:nvPr/>
        </p:nvSpPr>
        <p:spPr>
          <a:xfrm>
            <a:off x="6096713" y="-8005"/>
            <a:ext cx="2029968" cy="230189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 Nova Light" panose="020B0304020202020204" pitchFamily="34" charset="0"/>
              </a:rPr>
              <a:t>Implications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05D2BF2-D699-3B78-1640-6FCBFC3ABC09}"/>
              </a:ext>
            </a:extLst>
          </p:cNvPr>
          <p:cNvSpPr/>
          <p:nvPr/>
        </p:nvSpPr>
        <p:spPr>
          <a:xfrm>
            <a:off x="8128105" y="-8005"/>
            <a:ext cx="2029968" cy="230189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 Nova Light" panose="020B0304020202020204" pitchFamily="34" charset="0"/>
              </a:rPr>
              <a:t>Future Work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E400574-E0C2-C278-763A-59FD46C60E4E}"/>
              </a:ext>
            </a:extLst>
          </p:cNvPr>
          <p:cNvSpPr/>
          <p:nvPr/>
        </p:nvSpPr>
        <p:spPr>
          <a:xfrm>
            <a:off x="10159495" y="-8006"/>
            <a:ext cx="2029968" cy="230189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 Nova Light" panose="020B0304020202020204" pitchFamily="34" charset="0"/>
              </a:rPr>
              <a:t>Timeline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AFCA15EB-BB82-D0E8-406F-D8DE9710F999}"/>
              </a:ext>
            </a:extLst>
          </p:cNvPr>
          <p:cNvCxnSpPr>
            <a:cxnSpLocks/>
          </p:cNvCxnSpPr>
          <p:nvPr/>
        </p:nvCxnSpPr>
        <p:spPr>
          <a:xfrm>
            <a:off x="5998069" y="2106206"/>
            <a:ext cx="714180" cy="0"/>
          </a:xfrm>
          <a:prstGeom prst="straightConnector1">
            <a:avLst/>
          </a:prstGeom>
          <a:ln w="76200">
            <a:solidFill>
              <a:srgbClr val="803AB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76A7233D-812A-6BDB-D8F3-97C4210437A5}"/>
              </a:ext>
            </a:extLst>
          </p:cNvPr>
          <p:cNvCxnSpPr>
            <a:cxnSpLocks/>
          </p:cNvCxnSpPr>
          <p:nvPr/>
        </p:nvCxnSpPr>
        <p:spPr>
          <a:xfrm>
            <a:off x="5998069" y="4095174"/>
            <a:ext cx="714180" cy="0"/>
          </a:xfrm>
          <a:prstGeom prst="straightConnector1">
            <a:avLst/>
          </a:prstGeom>
          <a:ln w="76200">
            <a:solidFill>
              <a:srgbClr val="803AB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2EDFA6C9-F401-AC4F-A24F-98E6A96EE498}"/>
              </a:ext>
            </a:extLst>
          </p:cNvPr>
          <p:cNvCxnSpPr>
            <a:cxnSpLocks/>
          </p:cNvCxnSpPr>
          <p:nvPr/>
        </p:nvCxnSpPr>
        <p:spPr>
          <a:xfrm>
            <a:off x="5998069" y="5880431"/>
            <a:ext cx="714180" cy="0"/>
          </a:xfrm>
          <a:prstGeom prst="straightConnector1">
            <a:avLst/>
          </a:prstGeom>
          <a:ln w="76200">
            <a:solidFill>
              <a:srgbClr val="803AB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25F9B8E9-02CD-696B-13CE-B8ADC6472744}"/>
              </a:ext>
            </a:extLst>
          </p:cNvPr>
          <p:cNvSpPr/>
          <p:nvPr/>
        </p:nvSpPr>
        <p:spPr>
          <a:xfrm>
            <a:off x="786841" y="4713514"/>
            <a:ext cx="485423" cy="1891422"/>
          </a:xfrm>
          <a:prstGeom prst="rect">
            <a:avLst/>
          </a:prstGeom>
          <a:noFill/>
          <a:ln w="38100">
            <a:solidFill>
              <a:srgbClr val="803AB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3C380FA-1C10-8064-C090-0A08F043A788}"/>
              </a:ext>
            </a:extLst>
          </p:cNvPr>
          <p:cNvSpPr txBox="1"/>
          <p:nvPr/>
        </p:nvSpPr>
        <p:spPr>
          <a:xfrm>
            <a:off x="2155214" y="1904768"/>
            <a:ext cx="14661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latin typeface="Arial Nova Light" panose="020B0304020202020204" pitchFamily="34" charset="0"/>
              </a:rPr>
              <a:t>Sphagnum </a:t>
            </a:r>
            <a:r>
              <a:rPr lang="en-US" dirty="0">
                <a:latin typeface="Arial Nova Light" panose="020B0304020202020204" pitchFamily="34" charset="0"/>
              </a:rPr>
              <a:t>sp. leaf</a:t>
            </a:r>
            <a:endParaRPr lang="en-US" i="1" dirty="0">
              <a:latin typeface="Arial Nova Light" panose="020B0304020202020204" pitchFamily="34" charset="0"/>
            </a:endParaRPr>
          </a:p>
        </p:txBody>
      </p:sp>
      <p:pic>
        <p:nvPicPr>
          <p:cNvPr id="9" name="Picture 8" descr="A collage of different types of seeds&#10;&#10;Description automatically generated">
            <a:extLst>
              <a:ext uri="{FF2B5EF4-FFF2-40B4-BE49-F238E27FC236}">
                <a16:creationId xmlns:a16="http://schemas.microsoft.com/office/drawing/2014/main" id="{A3B8DEBD-41CF-3BE4-8774-5B3620B1DC5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66095" y="3109112"/>
            <a:ext cx="2460821" cy="1771346"/>
          </a:xfrm>
          <a:prstGeom prst="rect">
            <a:avLst/>
          </a:prstGeom>
        </p:spPr>
      </p:pic>
      <p:pic>
        <p:nvPicPr>
          <p:cNvPr id="11" name="Picture 10" descr="A collage of different types of seeds&#10;&#10;Description automatically generated">
            <a:extLst>
              <a:ext uri="{FF2B5EF4-FFF2-40B4-BE49-F238E27FC236}">
                <a16:creationId xmlns:a16="http://schemas.microsoft.com/office/drawing/2014/main" id="{7CC9A2C5-C56C-414E-7DF9-971BDE73D90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66093" y="5086653"/>
            <a:ext cx="2460823" cy="177134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D33BB50-97A6-179A-B573-9BF2D3B3E4DD}"/>
              </a:ext>
            </a:extLst>
          </p:cNvPr>
          <p:cNvSpPr txBox="1"/>
          <p:nvPr/>
        </p:nvSpPr>
        <p:spPr>
          <a:xfrm>
            <a:off x="2155214" y="3671619"/>
            <a:ext cx="14661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latin typeface="Arial Nova Light" panose="020B0304020202020204" pitchFamily="34" charset="0"/>
              </a:rPr>
              <a:t>Scorpidium</a:t>
            </a:r>
          </a:p>
          <a:p>
            <a:r>
              <a:rPr lang="en-US" i="1" dirty="0">
                <a:latin typeface="Arial Nova Light" panose="020B0304020202020204" pitchFamily="34" charset="0"/>
              </a:rPr>
              <a:t>scorpioides </a:t>
            </a:r>
            <a:r>
              <a:rPr lang="en-US" dirty="0">
                <a:latin typeface="Arial Nova Light" panose="020B0304020202020204" pitchFamily="34" charset="0"/>
              </a:rPr>
              <a:t>leaves and stem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97D6AD3-D0C4-8DF8-E324-256605417290}"/>
              </a:ext>
            </a:extLst>
          </p:cNvPr>
          <p:cNvSpPr txBox="1"/>
          <p:nvPr/>
        </p:nvSpPr>
        <p:spPr>
          <a:xfrm>
            <a:off x="2155214" y="5649161"/>
            <a:ext cx="14661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 Nova Light" panose="020B0304020202020204" pitchFamily="34" charset="0"/>
              </a:rPr>
              <a:t>Chironomid larval head capsule</a:t>
            </a:r>
          </a:p>
        </p:txBody>
      </p:sp>
    </p:spTree>
    <p:extLst>
      <p:ext uri="{BB962C8B-B14F-4D97-AF65-F5344CB8AC3E}">
        <p14:creationId xmlns:p14="http://schemas.microsoft.com/office/powerpoint/2010/main" val="2239426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llage of different types of seeds&#10;&#10;Description automatically generated">
            <a:extLst>
              <a:ext uri="{FF2B5EF4-FFF2-40B4-BE49-F238E27FC236}">
                <a16:creationId xmlns:a16="http://schemas.microsoft.com/office/drawing/2014/main" id="{853B46AB-9248-CD5E-714D-046FD776CB7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74166" y="1231925"/>
            <a:ext cx="2396656" cy="1748561"/>
          </a:xfrm>
          <a:prstGeom prst="rect">
            <a:avLst/>
          </a:prstGeom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A78A1CB7-A793-4F14-463E-CDEA38932C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41901" y="1221801"/>
            <a:ext cx="2359801" cy="174650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Lepidurus arcticus - Wikipedia">
            <a:extLst>
              <a:ext uri="{FF2B5EF4-FFF2-40B4-BE49-F238E27FC236}">
                <a16:creationId xmlns:a16="http://schemas.microsoft.com/office/drawing/2014/main" id="{FB1B151D-13F6-CA8F-6881-4DC89AE0D5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950800" y="3121533"/>
            <a:ext cx="2359800" cy="174650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BD9C8AC-D58D-88C4-765B-F3CD2D4F8D2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68072" y="5021265"/>
            <a:ext cx="2307458" cy="174650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8" name="Picture 17" descr="A collage of different types of seeds&#10;&#10;Description automatically generated">
            <a:extLst>
              <a:ext uri="{FF2B5EF4-FFF2-40B4-BE49-F238E27FC236}">
                <a16:creationId xmlns:a16="http://schemas.microsoft.com/office/drawing/2014/main" id="{28571D37-0FDD-6EB3-0232-02041B14090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64102" y="3163703"/>
            <a:ext cx="2406720" cy="1694796"/>
          </a:xfrm>
          <a:prstGeom prst="rect">
            <a:avLst/>
          </a:prstGeom>
        </p:spPr>
      </p:pic>
      <p:pic>
        <p:nvPicPr>
          <p:cNvPr id="19" name="Picture 18" descr="A collage of different types of seeds&#10;&#10;Description automatically generated">
            <a:extLst>
              <a:ext uri="{FF2B5EF4-FFF2-40B4-BE49-F238E27FC236}">
                <a16:creationId xmlns:a16="http://schemas.microsoft.com/office/drawing/2014/main" id="{1359DD11-80E5-60E6-9150-BC52FB28A80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74166" y="5041716"/>
            <a:ext cx="2396656" cy="1687709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AE4F6EB-DAE8-5DCA-6073-C4B2288FBBD7}"/>
              </a:ext>
            </a:extLst>
          </p:cNvPr>
          <p:cNvCxnSpPr>
            <a:cxnSpLocks/>
          </p:cNvCxnSpPr>
          <p:nvPr/>
        </p:nvCxnSpPr>
        <p:spPr>
          <a:xfrm>
            <a:off x="5998069" y="2106206"/>
            <a:ext cx="714180" cy="0"/>
          </a:xfrm>
          <a:prstGeom prst="straightConnector1">
            <a:avLst/>
          </a:prstGeom>
          <a:ln w="76200">
            <a:solidFill>
              <a:srgbClr val="803AB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AE668160-BC1B-019F-4E87-5F106CC1E287}"/>
              </a:ext>
            </a:extLst>
          </p:cNvPr>
          <p:cNvCxnSpPr>
            <a:cxnSpLocks/>
          </p:cNvCxnSpPr>
          <p:nvPr/>
        </p:nvCxnSpPr>
        <p:spPr>
          <a:xfrm>
            <a:off x="5998069" y="4095174"/>
            <a:ext cx="714180" cy="0"/>
          </a:xfrm>
          <a:prstGeom prst="straightConnector1">
            <a:avLst/>
          </a:prstGeom>
          <a:ln w="76200">
            <a:solidFill>
              <a:srgbClr val="803AB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0132294C-0303-518E-7B79-5F70E2B04188}"/>
              </a:ext>
            </a:extLst>
          </p:cNvPr>
          <p:cNvCxnSpPr>
            <a:cxnSpLocks/>
          </p:cNvCxnSpPr>
          <p:nvPr/>
        </p:nvCxnSpPr>
        <p:spPr>
          <a:xfrm>
            <a:off x="5998069" y="5880431"/>
            <a:ext cx="714180" cy="0"/>
          </a:xfrm>
          <a:prstGeom prst="straightConnector1">
            <a:avLst/>
          </a:prstGeom>
          <a:ln w="76200">
            <a:solidFill>
              <a:srgbClr val="803AB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2DCCFF41-6998-F177-34D1-73A9C01B3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097" y="253063"/>
            <a:ext cx="11353801" cy="1325563"/>
          </a:xfrm>
        </p:spPr>
        <p:txBody>
          <a:bodyPr anchor="t">
            <a:normAutofit/>
          </a:bodyPr>
          <a:lstStyle/>
          <a:p>
            <a:r>
              <a:rPr lang="en-US" sz="3200" dirty="0">
                <a:latin typeface="Arial Nova Light" panose="020B0304020202020204" pitchFamily="34" charset="0"/>
              </a:rPr>
              <a:t>Moss, freshwater invertebrate and terrestrial plant macrofossils illustrate Arctic tundra conditions at Camp Century. </a:t>
            </a:r>
          </a:p>
        </p:txBody>
      </p:sp>
      <p:pic>
        <p:nvPicPr>
          <p:cNvPr id="10" name="Picture 9" descr="A chart of different colors&#10;&#10;Description automatically generated with medium confidence">
            <a:extLst>
              <a:ext uri="{FF2B5EF4-FFF2-40B4-BE49-F238E27FC236}">
                <a16:creationId xmlns:a16="http://schemas.microsoft.com/office/drawing/2014/main" id="{03FEC775-71BC-6BD9-5AAD-D757E58A5DD2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64603" y="1131570"/>
            <a:ext cx="1347193" cy="572643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1B351041-35C7-C904-D81F-DFCB14FE26DA}"/>
              </a:ext>
            </a:extLst>
          </p:cNvPr>
          <p:cNvSpPr/>
          <p:nvPr/>
        </p:nvSpPr>
        <p:spPr>
          <a:xfrm>
            <a:off x="2537" y="-8005"/>
            <a:ext cx="2029968" cy="230189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 Nova Light" panose="020B0304020202020204" pitchFamily="34" charset="0"/>
              </a:rPr>
              <a:t>Background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6B198DB-ACEB-2D0C-F178-91D7C67349B4}"/>
              </a:ext>
            </a:extLst>
          </p:cNvPr>
          <p:cNvSpPr/>
          <p:nvPr/>
        </p:nvSpPr>
        <p:spPr>
          <a:xfrm>
            <a:off x="2033929" y="-8005"/>
            <a:ext cx="2029968" cy="230189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 Nova Light" panose="020B0304020202020204" pitchFamily="34" charset="0"/>
              </a:rPr>
              <a:t>Methods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50FA5A9-8FBD-765C-6CFF-105DD06793F5}"/>
              </a:ext>
            </a:extLst>
          </p:cNvPr>
          <p:cNvSpPr/>
          <p:nvPr/>
        </p:nvSpPr>
        <p:spPr>
          <a:xfrm>
            <a:off x="4065321" y="-8005"/>
            <a:ext cx="2029968" cy="230189"/>
          </a:xfrm>
          <a:prstGeom prst="rect">
            <a:avLst/>
          </a:prstGeom>
          <a:solidFill>
            <a:srgbClr val="803AB3">
              <a:alpha val="5019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 Nova Light" panose="020B0304020202020204" pitchFamily="34" charset="0"/>
              </a:rPr>
              <a:t>Results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704E3DB-3A05-F265-06DB-2B26E535AA7B}"/>
              </a:ext>
            </a:extLst>
          </p:cNvPr>
          <p:cNvSpPr/>
          <p:nvPr/>
        </p:nvSpPr>
        <p:spPr>
          <a:xfrm>
            <a:off x="6096713" y="-8005"/>
            <a:ext cx="2029968" cy="230189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 Nova Light" panose="020B0304020202020204" pitchFamily="34" charset="0"/>
              </a:rPr>
              <a:t>Implications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05D2BF2-D699-3B78-1640-6FCBFC3ABC09}"/>
              </a:ext>
            </a:extLst>
          </p:cNvPr>
          <p:cNvSpPr/>
          <p:nvPr/>
        </p:nvSpPr>
        <p:spPr>
          <a:xfrm>
            <a:off x="8128105" y="-8005"/>
            <a:ext cx="2029968" cy="230189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 Nova Light" panose="020B0304020202020204" pitchFamily="34" charset="0"/>
              </a:rPr>
              <a:t>Future Work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E400574-E0C2-C278-763A-59FD46C60E4E}"/>
              </a:ext>
            </a:extLst>
          </p:cNvPr>
          <p:cNvSpPr/>
          <p:nvPr/>
        </p:nvSpPr>
        <p:spPr>
          <a:xfrm>
            <a:off x="10159495" y="-8006"/>
            <a:ext cx="2029968" cy="230189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 Nova Light" panose="020B0304020202020204" pitchFamily="34" charset="0"/>
              </a:rPr>
              <a:t>Timeline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24F46F7-9607-F121-DC45-F2F88114D8F6}"/>
              </a:ext>
            </a:extLst>
          </p:cNvPr>
          <p:cNvSpPr/>
          <p:nvPr/>
        </p:nvSpPr>
        <p:spPr>
          <a:xfrm>
            <a:off x="774809" y="2764971"/>
            <a:ext cx="485423" cy="405818"/>
          </a:xfrm>
          <a:prstGeom prst="rect">
            <a:avLst/>
          </a:prstGeom>
          <a:noFill/>
          <a:ln w="38100">
            <a:solidFill>
              <a:srgbClr val="803AB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0B605AC-B443-F14D-9D9F-E46BEE0B22FD}"/>
              </a:ext>
            </a:extLst>
          </p:cNvPr>
          <p:cNvSpPr txBox="1"/>
          <p:nvPr/>
        </p:nvSpPr>
        <p:spPr>
          <a:xfrm>
            <a:off x="2155214" y="1904768"/>
            <a:ext cx="14661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latin typeface="Arial Nova Light" panose="020B0304020202020204" pitchFamily="34" charset="0"/>
              </a:rPr>
              <a:t>Daphnia pulex </a:t>
            </a:r>
            <a:r>
              <a:rPr lang="en-US" dirty="0">
                <a:latin typeface="Arial Nova Light" panose="020B0304020202020204" pitchFamily="34" charset="0"/>
              </a:rPr>
              <a:t>resting egg pouch</a:t>
            </a:r>
            <a:endParaRPr lang="en-US" i="1" dirty="0">
              <a:latin typeface="Arial Nova Light" panose="020B03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6453806-F041-6BDE-A94A-0EC8FF3B6D8D}"/>
              </a:ext>
            </a:extLst>
          </p:cNvPr>
          <p:cNvSpPr txBox="1"/>
          <p:nvPr/>
        </p:nvSpPr>
        <p:spPr>
          <a:xfrm>
            <a:off x="2155214" y="3671619"/>
            <a:ext cx="14661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latin typeface="Arial Nova Light" panose="020B0304020202020204" pitchFamily="34" charset="0"/>
              </a:rPr>
              <a:t>Lepidurus arcticus </a:t>
            </a:r>
            <a:r>
              <a:rPr lang="en-US" dirty="0">
                <a:latin typeface="Arial Nova Light" panose="020B0304020202020204" pitchFamily="34" charset="0"/>
              </a:rPr>
              <a:t>mandible</a:t>
            </a:r>
            <a:r>
              <a:rPr lang="en-US" i="1" dirty="0">
                <a:latin typeface="Arial Nova Light" panose="020B0304020202020204" pitchFamily="34" charset="0"/>
              </a:rPr>
              <a:t>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EBBCF1C-890C-A5A2-C1F9-26F6F9FE0A44}"/>
              </a:ext>
            </a:extLst>
          </p:cNvPr>
          <p:cNvSpPr txBox="1"/>
          <p:nvPr/>
        </p:nvSpPr>
        <p:spPr>
          <a:xfrm>
            <a:off x="2155214" y="5649161"/>
            <a:ext cx="14661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latin typeface="Arial Nova Light" panose="020B0304020202020204" pitchFamily="34" charset="0"/>
              </a:rPr>
              <a:t>Carex </a:t>
            </a:r>
            <a:r>
              <a:rPr lang="en-US" dirty="0">
                <a:latin typeface="Arial Nova Light" panose="020B0304020202020204" pitchFamily="34" charset="0"/>
              </a:rPr>
              <a:t>seed</a:t>
            </a:r>
            <a:endParaRPr lang="en-US" i="1" dirty="0">
              <a:latin typeface="Arial Nova Light" panose="020B03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8661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llage of different types of seeds&#10;&#10;Description automatically generated">
            <a:extLst>
              <a:ext uri="{FF2B5EF4-FFF2-40B4-BE49-F238E27FC236}">
                <a16:creationId xmlns:a16="http://schemas.microsoft.com/office/drawing/2014/main" id="{853B46AB-9248-CD5E-714D-046FD776CB7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98197" y="1205026"/>
            <a:ext cx="2345528" cy="17625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40773A6-71B6-F41F-D4AE-3354A8ACF06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66743" y="1229281"/>
            <a:ext cx="2312084" cy="174650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056" name="Picture 8" descr="Fly Fishing Chironomids Larva Pupa - Methods &amp; Entomology">
            <a:extLst>
              <a:ext uri="{FF2B5EF4-FFF2-40B4-BE49-F238E27FC236}">
                <a16:creationId xmlns:a16="http://schemas.microsoft.com/office/drawing/2014/main" id="{47D018FA-1DCC-F243-6E46-489662EC5A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58463" y="5013785"/>
            <a:ext cx="2328670" cy="174650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20AFF66-8642-62CB-1D31-ECFF8F28688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58463" y="3121533"/>
            <a:ext cx="2328670" cy="174650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 descr="A collage of different types of seeds&#10;&#10;Description automatically generated">
            <a:extLst>
              <a:ext uri="{FF2B5EF4-FFF2-40B4-BE49-F238E27FC236}">
                <a16:creationId xmlns:a16="http://schemas.microsoft.com/office/drawing/2014/main" id="{4A01FA69-7DBB-0CFC-8226-461226D27B7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98197" y="3145690"/>
            <a:ext cx="2328670" cy="1749907"/>
          </a:xfrm>
          <a:prstGeom prst="rect">
            <a:avLst/>
          </a:prstGeom>
        </p:spPr>
      </p:pic>
      <p:pic>
        <p:nvPicPr>
          <p:cNvPr id="12" name="Picture 11" descr="A collage of different types of seeds&#10;&#10;Description automatically generated">
            <a:extLst>
              <a:ext uri="{FF2B5EF4-FFF2-40B4-BE49-F238E27FC236}">
                <a16:creationId xmlns:a16="http://schemas.microsoft.com/office/drawing/2014/main" id="{A827D728-0950-759F-7C07-BDFFA4BF6DD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18483" y="5110669"/>
            <a:ext cx="2325242" cy="1747331"/>
          </a:xfrm>
          <a:prstGeom prst="rect">
            <a:avLst/>
          </a:prstGeom>
        </p:spPr>
      </p:pic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2C16245C-C4D4-3BA7-2FA8-F8164E02C653}"/>
              </a:ext>
            </a:extLst>
          </p:cNvPr>
          <p:cNvCxnSpPr>
            <a:cxnSpLocks/>
          </p:cNvCxnSpPr>
          <p:nvPr/>
        </p:nvCxnSpPr>
        <p:spPr>
          <a:xfrm>
            <a:off x="5998069" y="2106206"/>
            <a:ext cx="714180" cy="0"/>
          </a:xfrm>
          <a:prstGeom prst="straightConnector1">
            <a:avLst/>
          </a:prstGeom>
          <a:ln w="76200">
            <a:solidFill>
              <a:srgbClr val="803AB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BFB26AA4-64CA-30A7-AC97-78911E51482E}"/>
              </a:ext>
            </a:extLst>
          </p:cNvPr>
          <p:cNvCxnSpPr>
            <a:cxnSpLocks/>
          </p:cNvCxnSpPr>
          <p:nvPr/>
        </p:nvCxnSpPr>
        <p:spPr>
          <a:xfrm>
            <a:off x="5998069" y="4095174"/>
            <a:ext cx="714180" cy="0"/>
          </a:xfrm>
          <a:prstGeom prst="straightConnector1">
            <a:avLst/>
          </a:prstGeom>
          <a:ln w="76200">
            <a:solidFill>
              <a:srgbClr val="803AB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D005FEB9-4552-7E03-377E-259B484A43EB}"/>
              </a:ext>
            </a:extLst>
          </p:cNvPr>
          <p:cNvCxnSpPr>
            <a:cxnSpLocks/>
          </p:cNvCxnSpPr>
          <p:nvPr/>
        </p:nvCxnSpPr>
        <p:spPr>
          <a:xfrm>
            <a:off x="5998069" y="5880431"/>
            <a:ext cx="714180" cy="0"/>
          </a:xfrm>
          <a:prstGeom prst="straightConnector1">
            <a:avLst/>
          </a:prstGeom>
          <a:ln w="76200">
            <a:solidFill>
              <a:srgbClr val="803AB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2DCCFF41-6998-F177-34D1-73A9C01B3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097" y="253063"/>
            <a:ext cx="11353801" cy="1325563"/>
          </a:xfrm>
        </p:spPr>
        <p:txBody>
          <a:bodyPr anchor="t">
            <a:normAutofit/>
          </a:bodyPr>
          <a:lstStyle/>
          <a:p>
            <a:r>
              <a:rPr lang="en-US" sz="3200" dirty="0">
                <a:latin typeface="Arial Nova Light" panose="020B0304020202020204" pitchFamily="34" charset="0"/>
              </a:rPr>
              <a:t>Moss, freshwater invertebrate and terrestrial plant macrofossils illustrate Arctic tundra conditions at Camp Century. </a:t>
            </a:r>
          </a:p>
        </p:txBody>
      </p:sp>
      <p:pic>
        <p:nvPicPr>
          <p:cNvPr id="10" name="Picture 9" descr="A chart of different colors&#10;&#10;Description automatically generated with medium confidence">
            <a:extLst>
              <a:ext uri="{FF2B5EF4-FFF2-40B4-BE49-F238E27FC236}">
                <a16:creationId xmlns:a16="http://schemas.microsoft.com/office/drawing/2014/main" id="{03FEC775-71BC-6BD9-5AAD-D757E58A5DD2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64603" y="1131570"/>
            <a:ext cx="1347193" cy="572643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62" name="Picture 14" descr="Tolypella nidifica photo">
            <a:extLst>
              <a:ext uri="{FF2B5EF4-FFF2-40B4-BE49-F238E27FC236}">
                <a16:creationId xmlns:a16="http://schemas.microsoft.com/office/drawing/2014/main" id="{67AAD2DF-7830-1331-834E-10E746AFE1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439318" y="5013785"/>
            <a:ext cx="2333580" cy="174650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1B351041-35C7-C904-D81F-DFCB14FE26DA}"/>
              </a:ext>
            </a:extLst>
          </p:cNvPr>
          <p:cNvSpPr/>
          <p:nvPr/>
        </p:nvSpPr>
        <p:spPr>
          <a:xfrm>
            <a:off x="2537" y="-8005"/>
            <a:ext cx="2029968" cy="230189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 Nova Light" panose="020B0304020202020204" pitchFamily="34" charset="0"/>
              </a:rPr>
              <a:t>Background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6B198DB-ACEB-2D0C-F178-91D7C67349B4}"/>
              </a:ext>
            </a:extLst>
          </p:cNvPr>
          <p:cNvSpPr/>
          <p:nvPr/>
        </p:nvSpPr>
        <p:spPr>
          <a:xfrm>
            <a:off x="2033929" y="-8005"/>
            <a:ext cx="2029968" cy="230189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 Nova Light" panose="020B0304020202020204" pitchFamily="34" charset="0"/>
              </a:rPr>
              <a:t>Methods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50FA5A9-8FBD-765C-6CFF-105DD06793F5}"/>
              </a:ext>
            </a:extLst>
          </p:cNvPr>
          <p:cNvSpPr/>
          <p:nvPr/>
        </p:nvSpPr>
        <p:spPr>
          <a:xfrm>
            <a:off x="4065321" y="-8005"/>
            <a:ext cx="2029968" cy="230189"/>
          </a:xfrm>
          <a:prstGeom prst="rect">
            <a:avLst/>
          </a:prstGeom>
          <a:solidFill>
            <a:srgbClr val="803AB3">
              <a:alpha val="5019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 Nova Light" panose="020B0304020202020204" pitchFamily="34" charset="0"/>
              </a:rPr>
              <a:t>Results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704E3DB-3A05-F265-06DB-2B26E535AA7B}"/>
              </a:ext>
            </a:extLst>
          </p:cNvPr>
          <p:cNvSpPr/>
          <p:nvPr/>
        </p:nvSpPr>
        <p:spPr>
          <a:xfrm>
            <a:off x="6096713" y="-8005"/>
            <a:ext cx="2029968" cy="230189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 Nova Light" panose="020B0304020202020204" pitchFamily="34" charset="0"/>
              </a:rPr>
              <a:t>Implications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05D2BF2-D699-3B78-1640-6FCBFC3ABC09}"/>
              </a:ext>
            </a:extLst>
          </p:cNvPr>
          <p:cNvSpPr/>
          <p:nvPr/>
        </p:nvSpPr>
        <p:spPr>
          <a:xfrm>
            <a:off x="8128105" y="-8005"/>
            <a:ext cx="2029968" cy="230189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 Nova Light" panose="020B0304020202020204" pitchFamily="34" charset="0"/>
              </a:rPr>
              <a:t>Future Work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E400574-E0C2-C278-763A-59FD46C60E4E}"/>
              </a:ext>
            </a:extLst>
          </p:cNvPr>
          <p:cNvSpPr/>
          <p:nvPr/>
        </p:nvSpPr>
        <p:spPr>
          <a:xfrm>
            <a:off x="10159495" y="-8006"/>
            <a:ext cx="2029968" cy="230189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 Nova Light" panose="020B0304020202020204" pitchFamily="34" charset="0"/>
              </a:rPr>
              <a:t>Timeline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105F062-372F-9FB9-76D6-DE18FAF89CAC}"/>
              </a:ext>
            </a:extLst>
          </p:cNvPr>
          <p:cNvSpPr/>
          <p:nvPr/>
        </p:nvSpPr>
        <p:spPr>
          <a:xfrm>
            <a:off x="774809" y="2373086"/>
            <a:ext cx="485423" cy="391885"/>
          </a:xfrm>
          <a:prstGeom prst="rect">
            <a:avLst/>
          </a:prstGeom>
          <a:noFill/>
          <a:ln w="38100">
            <a:solidFill>
              <a:srgbClr val="803AB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E334176-96C8-FD42-0C86-E68480A9545E}"/>
              </a:ext>
            </a:extLst>
          </p:cNvPr>
          <p:cNvSpPr txBox="1"/>
          <p:nvPr/>
        </p:nvSpPr>
        <p:spPr>
          <a:xfrm>
            <a:off x="2155214" y="1904768"/>
            <a:ext cx="14661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 Nova Light" panose="020B0304020202020204" pitchFamily="34" charset="0"/>
              </a:rPr>
              <a:t>Poaceae</a:t>
            </a:r>
            <a:r>
              <a:rPr lang="en-US" i="1" dirty="0">
                <a:latin typeface="Arial Nova Light" panose="020B0304020202020204" pitchFamily="34" charset="0"/>
              </a:rPr>
              <a:t> </a:t>
            </a:r>
            <a:r>
              <a:rPr lang="en-US" dirty="0">
                <a:latin typeface="Arial Nova Light" panose="020B0304020202020204" pitchFamily="34" charset="0"/>
              </a:rPr>
              <a:t>caryopsis</a:t>
            </a:r>
            <a:endParaRPr lang="en-US" i="1" dirty="0">
              <a:latin typeface="Arial Nova Light" panose="020B03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B45E657-13F3-DAD0-E950-BCFED50B9B51}"/>
              </a:ext>
            </a:extLst>
          </p:cNvPr>
          <p:cNvSpPr txBox="1"/>
          <p:nvPr/>
        </p:nvSpPr>
        <p:spPr>
          <a:xfrm>
            <a:off x="2155214" y="3671619"/>
            <a:ext cx="14661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 Nova Light" panose="020B0304020202020204" pitchFamily="34" charset="0"/>
              </a:rPr>
              <a:t>Juncaceae seed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4A692B6-38DD-229B-C369-5E6BF58F23E6}"/>
              </a:ext>
            </a:extLst>
          </p:cNvPr>
          <p:cNvSpPr txBox="1"/>
          <p:nvPr/>
        </p:nvSpPr>
        <p:spPr>
          <a:xfrm>
            <a:off x="2155214" y="5138954"/>
            <a:ext cx="146618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 Nova Light" panose="020B0304020202020204" pitchFamily="34" charset="0"/>
              </a:rPr>
              <a:t>Chironomid pupa fragment</a:t>
            </a:r>
          </a:p>
          <a:p>
            <a:endParaRPr lang="en-US" dirty="0">
              <a:latin typeface="Arial Nova Light" panose="020B0304020202020204" pitchFamily="34" charset="0"/>
            </a:endParaRPr>
          </a:p>
          <a:p>
            <a:r>
              <a:rPr lang="en-US" i="1" dirty="0">
                <a:latin typeface="Arial Nova Light" panose="020B0304020202020204" pitchFamily="34" charset="0"/>
              </a:rPr>
              <a:t>Tolypella </a:t>
            </a:r>
            <a:r>
              <a:rPr lang="en-US" dirty="0">
                <a:latin typeface="Arial Nova Light" panose="020B0304020202020204" pitchFamily="34" charset="0"/>
              </a:rPr>
              <a:t>sp. oospore</a:t>
            </a:r>
            <a:endParaRPr lang="en-US" i="1" dirty="0">
              <a:latin typeface="Arial Nova Light" panose="020B03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0375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collage of different types of seeds&#10;&#10;Description automatically generated">
            <a:extLst>
              <a:ext uri="{FF2B5EF4-FFF2-40B4-BE49-F238E27FC236}">
                <a16:creationId xmlns:a16="http://schemas.microsoft.com/office/drawing/2014/main" id="{378EFC8B-B0B4-9543-9450-889983BED3E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04743" y="3134879"/>
            <a:ext cx="2583522" cy="1779861"/>
          </a:xfrm>
          <a:prstGeom prst="rect">
            <a:avLst/>
          </a:prstGeom>
        </p:spPr>
      </p:pic>
      <p:pic>
        <p:nvPicPr>
          <p:cNvPr id="28" name="Picture 27" descr="A collage of different types of seeds&#10;&#10;Description automatically generated">
            <a:extLst>
              <a:ext uri="{FF2B5EF4-FFF2-40B4-BE49-F238E27FC236}">
                <a16:creationId xmlns:a16="http://schemas.microsoft.com/office/drawing/2014/main" id="{2FD54AD3-0C0B-C12C-2908-D665365808D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96942" y="5068387"/>
            <a:ext cx="2583521" cy="1779859"/>
          </a:xfrm>
          <a:prstGeom prst="rect">
            <a:avLst/>
          </a:prstGeom>
        </p:spPr>
      </p:pic>
      <p:pic>
        <p:nvPicPr>
          <p:cNvPr id="4" name="Picture 3" descr="A collage of different types of seeds&#10;&#10;Description automatically generated">
            <a:extLst>
              <a:ext uri="{FF2B5EF4-FFF2-40B4-BE49-F238E27FC236}">
                <a16:creationId xmlns:a16="http://schemas.microsoft.com/office/drawing/2014/main" id="{041C2309-2375-3670-C169-F8A33EF39BE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96941" y="1232091"/>
            <a:ext cx="2572494" cy="177226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DCCFF41-6998-F177-34D1-73A9C01B3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097" y="253063"/>
            <a:ext cx="11353801" cy="1325563"/>
          </a:xfrm>
        </p:spPr>
        <p:txBody>
          <a:bodyPr anchor="t">
            <a:normAutofit/>
          </a:bodyPr>
          <a:lstStyle/>
          <a:p>
            <a:r>
              <a:rPr lang="en-US" sz="3200" dirty="0">
                <a:latin typeface="Arial Nova Light" panose="020B0304020202020204" pitchFamily="34" charset="0"/>
              </a:rPr>
              <a:t>Moss, freshwater invertebrate and terrestrial plant macrofossils illustrate Arctic tundra conditions at Camp Century. </a:t>
            </a:r>
          </a:p>
        </p:txBody>
      </p:sp>
      <p:pic>
        <p:nvPicPr>
          <p:cNvPr id="10" name="Picture 9" descr="A chart of different colors&#10;&#10;Description automatically generated with medium confidence">
            <a:extLst>
              <a:ext uri="{FF2B5EF4-FFF2-40B4-BE49-F238E27FC236}">
                <a16:creationId xmlns:a16="http://schemas.microsoft.com/office/drawing/2014/main" id="{03FEC775-71BC-6BD9-5AAD-D757E58A5DD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64603" y="1131570"/>
            <a:ext cx="1347193" cy="572643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7D298C2-DCBA-0C33-A282-C26F035411D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41901" y="3133954"/>
            <a:ext cx="2301412" cy="174650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1D4CAAF-0208-3D17-C5D5-9E9FC53E9AE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41901" y="5061466"/>
            <a:ext cx="2340338" cy="174650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0470FAE-9680-B56D-E53C-8EF24FF4BC8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48364" y="1206442"/>
            <a:ext cx="2320875" cy="174650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1B351041-35C7-C904-D81F-DFCB14FE26DA}"/>
              </a:ext>
            </a:extLst>
          </p:cNvPr>
          <p:cNvSpPr/>
          <p:nvPr/>
        </p:nvSpPr>
        <p:spPr>
          <a:xfrm>
            <a:off x="2537" y="-8005"/>
            <a:ext cx="2029968" cy="230189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 Nova Light" panose="020B0304020202020204" pitchFamily="34" charset="0"/>
              </a:rPr>
              <a:t>Background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6B198DB-ACEB-2D0C-F178-91D7C67349B4}"/>
              </a:ext>
            </a:extLst>
          </p:cNvPr>
          <p:cNvSpPr/>
          <p:nvPr/>
        </p:nvSpPr>
        <p:spPr>
          <a:xfrm>
            <a:off x="2033929" y="-8005"/>
            <a:ext cx="2029968" cy="230189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 Nova Light" panose="020B0304020202020204" pitchFamily="34" charset="0"/>
              </a:rPr>
              <a:t>Methods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50FA5A9-8FBD-765C-6CFF-105DD06793F5}"/>
              </a:ext>
            </a:extLst>
          </p:cNvPr>
          <p:cNvSpPr/>
          <p:nvPr/>
        </p:nvSpPr>
        <p:spPr>
          <a:xfrm>
            <a:off x="4065321" y="-8005"/>
            <a:ext cx="2029968" cy="230189"/>
          </a:xfrm>
          <a:prstGeom prst="rect">
            <a:avLst/>
          </a:prstGeom>
          <a:solidFill>
            <a:srgbClr val="803AB3">
              <a:alpha val="5019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 Nova Light" panose="020B0304020202020204" pitchFamily="34" charset="0"/>
              </a:rPr>
              <a:t>Results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704E3DB-3A05-F265-06DB-2B26E535AA7B}"/>
              </a:ext>
            </a:extLst>
          </p:cNvPr>
          <p:cNvSpPr/>
          <p:nvPr/>
        </p:nvSpPr>
        <p:spPr>
          <a:xfrm>
            <a:off x="6096713" y="-8005"/>
            <a:ext cx="2029968" cy="230189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 Nova Light" panose="020B0304020202020204" pitchFamily="34" charset="0"/>
              </a:rPr>
              <a:t>Implications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05D2BF2-D699-3B78-1640-6FCBFC3ABC09}"/>
              </a:ext>
            </a:extLst>
          </p:cNvPr>
          <p:cNvSpPr/>
          <p:nvPr/>
        </p:nvSpPr>
        <p:spPr>
          <a:xfrm>
            <a:off x="8128105" y="-8005"/>
            <a:ext cx="2029968" cy="230189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 Nova Light" panose="020B0304020202020204" pitchFamily="34" charset="0"/>
              </a:rPr>
              <a:t>Future Work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E400574-E0C2-C278-763A-59FD46C60E4E}"/>
              </a:ext>
            </a:extLst>
          </p:cNvPr>
          <p:cNvSpPr/>
          <p:nvPr/>
        </p:nvSpPr>
        <p:spPr>
          <a:xfrm>
            <a:off x="10159495" y="-8006"/>
            <a:ext cx="2029968" cy="230189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 Nova Light" panose="020B0304020202020204" pitchFamily="34" charset="0"/>
              </a:rPr>
              <a:t>Timeline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C64A8FB-9323-4DF1-BE92-A2F4E7ABA200}"/>
              </a:ext>
            </a:extLst>
          </p:cNvPr>
          <p:cNvSpPr/>
          <p:nvPr/>
        </p:nvSpPr>
        <p:spPr>
          <a:xfrm>
            <a:off x="774809" y="1502229"/>
            <a:ext cx="485423" cy="849085"/>
          </a:xfrm>
          <a:prstGeom prst="rect">
            <a:avLst/>
          </a:prstGeom>
          <a:noFill/>
          <a:ln w="38100">
            <a:solidFill>
              <a:srgbClr val="803AB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4FCA4708-15AA-AC4C-08DB-63FD3B3D0C75}"/>
              </a:ext>
            </a:extLst>
          </p:cNvPr>
          <p:cNvCxnSpPr>
            <a:cxnSpLocks/>
          </p:cNvCxnSpPr>
          <p:nvPr/>
        </p:nvCxnSpPr>
        <p:spPr>
          <a:xfrm>
            <a:off x="5998069" y="2106206"/>
            <a:ext cx="714180" cy="0"/>
          </a:xfrm>
          <a:prstGeom prst="straightConnector1">
            <a:avLst/>
          </a:prstGeom>
          <a:ln w="76200">
            <a:solidFill>
              <a:srgbClr val="803AB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927FD7BE-A900-8CB3-F181-80DEB0483E9B}"/>
              </a:ext>
            </a:extLst>
          </p:cNvPr>
          <p:cNvCxnSpPr>
            <a:cxnSpLocks/>
          </p:cNvCxnSpPr>
          <p:nvPr/>
        </p:nvCxnSpPr>
        <p:spPr>
          <a:xfrm>
            <a:off x="5998069" y="4095174"/>
            <a:ext cx="714180" cy="0"/>
          </a:xfrm>
          <a:prstGeom prst="straightConnector1">
            <a:avLst/>
          </a:prstGeom>
          <a:ln w="76200">
            <a:solidFill>
              <a:srgbClr val="803AB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A7ACBEC0-E44B-DB43-C77B-650C782F116E}"/>
              </a:ext>
            </a:extLst>
          </p:cNvPr>
          <p:cNvCxnSpPr>
            <a:cxnSpLocks/>
          </p:cNvCxnSpPr>
          <p:nvPr/>
        </p:nvCxnSpPr>
        <p:spPr>
          <a:xfrm>
            <a:off x="5998069" y="5880431"/>
            <a:ext cx="714180" cy="0"/>
          </a:xfrm>
          <a:prstGeom prst="straightConnector1">
            <a:avLst/>
          </a:prstGeom>
          <a:ln w="76200">
            <a:solidFill>
              <a:srgbClr val="803AB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BCB1A329-C8B0-E066-5CB9-DE58EA5509D4}"/>
              </a:ext>
            </a:extLst>
          </p:cNvPr>
          <p:cNvSpPr txBox="1"/>
          <p:nvPr/>
        </p:nvSpPr>
        <p:spPr>
          <a:xfrm>
            <a:off x="2155214" y="1904768"/>
            <a:ext cx="14661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latin typeface="Arial Nova Light" panose="020B0304020202020204" pitchFamily="34" charset="0"/>
              </a:rPr>
              <a:t>Draba </a:t>
            </a:r>
            <a:r>
              <a:rPr lang="en-US" dirty="0">
                <a:latin typeface="Arial Nova Light" panose="020B0304020202020204" pitchFamily="34" charset="0"/>
              </a:rPr>
              <a:t>sp. seed </a:t>
            </a:r>
            <a:r>
              <a:rPr lang="en-US" i="1" dirty="0">
                <a:latin typeface="Arial Nova Light" panose="020B0304020202020204" pitchFamily="34" charset="0"/>
              </a:rPr>
              <a:t>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EF5B939-89F8-0940-5513-22F35ADEABE0}"/>
              </a:ext>
            </a:extLst>
          </p:cNvPr>
          <p:cNvSpPr txBox="1"/>
          <p:nvPr/>
        </p:nvSpPr>
        <p:spPr>
          <a:xfrm>
            <a:off x="2155214" y="3671619"/>
            <a:ext cx="14661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latin typeface="Arial Nova Light" panose="020B0304020202020204" pitchFamily="34" charset="0"/>
              </a:rPr>
              <a:t>Saxifraga </a:t>
            </a:r>
            <a:r>
              <a:rPr lang="en-US" dirty="0">
                <a:latin typeface="Arial Nova Light" panose="020B0304020202020204" pitchFamily="34" charset="0"/>
              </a:rPr>
              <a:t>cf. </a:t>
            </a:r>
            <a:r>
              <a:rPr lang="en-US" i="1" dirty="0">
                <a:latin typeface="Arial Nova Light" panose="020B0304020202020204" pitchFamily="34" charset="0"/>
              </a:rPr>
              <a:t>paniculata </a:t>
            </a:r>
            <a:r>
              <a:rPr lang="en-US" dirty="0">
                <a:latin typeface="Arial Nova Light" panose="020B0304020202020204" pitchFamily="34" charset="0"/>
              </a:rPr>
              <a:t>seed</a:t>
            </a:r>
            <a:endParaRPr lang="en-US" i="1" dirty="0">
              <a:latin typeface="Arial Nova Light" panose="020B03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B6C067A-40D4-7A57-4F13-93E936415B23}"/>
              </a:ext>
            </a:extLst>
          </p:cNvPr>
          <p:cNvSpPr txBox="1"/>
          <p:nvPr/>
        </p:nvSpPr>
        <p:spPr>
          <a:xfrm>
            <a:off x="2155214" y="5649161"/>
            <a:ext cx="14661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latin typeface="Arial Nova Light" panose="020B0304020202020204" pitchFamily="34" charset="0"/>
              </a:rPr>
              <a:t>Dryas octopetala </a:t>
            </a:r>
            <a:r>
              <a:rPr lang="en-US" dirty="0">
                <a:latin typeface="Arial Nova Light" panose="020B0304020202020204" pitchFamily="34" charset="0"/>
              </a:rPr>
              <a:t>leaf</a:t>
            </a:r>
            <a:endParaRPr lang="en-US" i="1" dirty="0">
              <a:latin typeface="Arial Nova Light" panose="020B03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6428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519D6B2D-0C89-86A9-E39F-5A77FFF7E12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47012" y="1215637"/>
            <a:ext cx="2356682" cy="174650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A65CF8-6DB7-C738-80B1-4467EC96DA7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47011" y="3121533"/>
            <a:ext cx="2356683" cy="174650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778B6E4-1723-D096-A8E6-1B5DDF9AC6B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41901" y="5019996"/>
            <a:ext cx="2361794" cy="174650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 descr="A collage of different types of seeds&#10;&#10;Description automatically generated">
            <a:extLst>
              <a:ext uri="{FF2B5EF4-FFF2-40B4-BE49-F238E27FC236}">
                <a16:creationId xmlns:a16="http://schemas.microsoft.com/office/drawing/2014/main" id="{FE6EE882-19B4-182E-96C7-3C14A15150A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26854" y="1224603"/>
            <a:ext cx="2473899" cy="1738522"/>
          </a:xfrm>
          <a:prstGeom prst="rect">
            <a:avLst/>
          </a:prstGeom>
        </p:spPr>
      </p:pic>
      <p:pic>
        <p:nvPicPr>
          <p:cNvPr id="18" name="Picture 17" descr="A collage of different types of seeds&#10;&#10;Description automatically generated">
            <a:extLst>
              <a:ext uri="{FF2B5EF4-FFF2-40B4-BE49-F238E27FC236}">
                <a16:creationId xmlns:a16="http://schemas.microsoft.com/office/drawing/2014/main" id="{E72059C0-D616-8994-AEBA-EEF52D8A2CB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26853" y="3125524"/>
            <a:ext cx="2473899" cy="1738522"/>
          </a:xfrm>
          <a:prstGeom prst="rect">
            <a:avLst/>
          </a:prstGeom>
        </p:spPr>
      </p:pic>
      <p:pic>
        <p:nvPicPr>
          <p:cNvPr id="19" name="Picture 18" descr="A collage of different types of seeds&#10;&#10;Description automatically generated">
            <a:extLst>
              <a:ext uri="{FF2B5EF4-FFF2-40B4-BE49-F238E27FC236}">
                <a16:creationId xmlns:a16="http://schemas.microsoft.com/office/drawing/2014/main" id="{ACFFA504-96E2-194F-9E37-F13E4EE826B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16948" y="5071725"/>
            <a:ext cx="2473899" cy="1738522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28B4669B-F23B-C7BD-4989-369F89DEB9F7}"/>
              </a:ext>
            </a:extLst>
          </p:cNvPr>
          <p:cNvCxnSpPr>
            <a:cxnSpLocks/>
          </p:cNvCxnSpPr>
          <p:nvPr/>
        </p:nvCxnSpPr>
        <p:spPr>
          <a:xfrm>
            <a:off x="5998069" y="2106206"/>
            <a:ext cx="714180" cy="0"/>
          </a:xfrm>
          <a:prstGeom prst="straightConnector1">
            <a:avLst/>
          </a:prstGeom>
          <a:ln w="76200">
            <a:solidFill>
              <a:srgbClr val="803AB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453F45D-1D78-F943-B230-44227A96A1FF}"/>
              </a:ext>
            </a:extLst>
          </p:cNvPr>
          <p:cNvCxnSpPr>
            <a:cxnSpLocks/>
          </p:cNvCxnSpPr>
          <p:nvPr/>
        </p:nvCxnSpPr>
        <p:spPr>
          <a:xfrm>
            <a:off x="5998069" y="4095174"/>
            <a:ext cx="714180" cy="0"/>
          </a:xfrm>
          <a:prstGeom prst="straightConnector1">
            <a:avLst/>
          </a:prstGeom>
          <a:ln w="76200">
            <a:solidFill>
              <a:srgbClr val="803AB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A76269E9-5CA7-4069-B719-CFA8E1BE9ED4}"/>
              </a:ext>
            </a:extLst>
          </p:cNvPr>
          <p:cNvCxnSpPr>
            <a:cxnSpLocks/>
          </p:cNvCxnSpPr>
          <p:nvPr/>
        </p:nvCxnSpPr>
        <p:spPr>
          <a:xfrm>
            <a:off x="5998069" y="5880431"/>
            <a:ext cx="714180" cy="0"/>
          </a:xfrm>
          <a:prstGeom prst="straightConnector1">
            <a:avLst/>
          </a:prstGeom>
          <a:ln w="76200">
            <a:solidFill>
              <a:srgbClr val="803AB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2DCCFF41-6998-F177-34D1-73A9C01B3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097" y="253063"/>
            <a:ext cx="11353801" cy="1325563"/>
          </a:xfrm>
        </p:spPr>
        <p:txBody>
          <a:bodyPr anchor="t">
            <a:normAutofit/>
          </a:bodyPr>
          <a:lstStyle/>
          <a:p>
            <a:r>
              <a:rPr lang="en-US" sz="3200" dirty="0">
                <a:latin typeface="Arial Nova Light" panose="020B0304020202020204" pitchFamily="34" charset="0"/>
              </a:rPr>
              <a:t>Moss, freshwater invertebrate and terrestrial plant macrofossils illustrate Arctic tundra conditions at Camp Century. </a:t>
            </a:r>
          </a:p>
        </p:txBody>
      </p:sp>
      <p:pic>
        <p:nvPicPr>
          <p:cNvPr id="10" name="Picture 9" descr="A chart of different colors&#10;&#10;Description automatically generated with medium confidence">
            <a:extLst>
              <a:ext uri="{FF2B5EF4-FFF2-40B4-BE49-F238E27FC236}">
                <a16:creationId xmlns:a16="http://schemas.microsoft.com/office/drawing/2014/main" id="{03FEC775-71BC-6BD9-5AAD-D757E58A5DD2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64603" y="1131570"/>
            <a:ext cx="1347193" cy="572643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1B351041-35C7-C904-D81F-DFCB14FE26DA}"/>
              </a:ext>
            </a:extLst>
          </p:cNvPr>
          <p:cNvSpPr/>
          <p:nvPr/>
        </p:nvSpPr>
        <p:spPr>
          <a:xfrm>
            <a:off x="2537" y="-8005"/>
            <a:ext cx="2029968" cy="230189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 Nova Light" panose="020B0304020202020204" pitchFamily="34" charset="0"/>
              </a:rPr>
              <a:t>Background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6B198DB-ACEB-2D0C-F178-91D7C67349B4}"/>
              </a:ext>
            </a:extLst>
          </p:cNvPr>
          <p:cNvSpPr/>
          <p:nvPr/>
        </p:nvSpPr>
        <p:spPr>
          <a:xfrm>
            <a:off x="2033929" y="-8005"/>
            <a:ext cx="2029968" cy="230189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 Nova Light" panose="020B0304020202020204" pitchFamily="34" charset="0"/>
              </a:rPr>
              <a:t>Methods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50FA5A9-8FBD-765C-6CFF-105DD06793F5}"/>
              </a:ext>
            </a:extLst>
          </p:cNvPr>
          <p:cNvSpPr/>
          <p:nvPr/>
        </p:nvSpPr>
        <p:spPr>
          <a:xfrm>
            <a:off x="4065321" y="-8005"/>
            <a:ext cx="2029968" cy="230189"/>
          </a:xfrm>
          <a:prstGeom prst="rect">
            <a:avLst/>
          </a:prstGeom>
          <a:solidFill>
            <a:srgbClr val="803AB3">
              <a:alpha val="5019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 Nova Light" panose="020B0304020202020204" pitchFamily="34" charset="0"/>
              </a:rPr>
              <a:t>Results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704E3DB-3A05-F265-06DB-2B26E535AA7B}"/>
              </a:ext>
            </a:extLst>
          </p:cNvPr>
          <p:cNvSpPr/>
          <p:nvPr/>
        </p:nvSpPr>
        <p:spPr>
          <a:xfrm>
            <a:off x="6096713" y="-8005"/>
            <a:ext cx="2029968" cy="230189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 Nova Light" panose="020B0304020202020204" pitchFamily="34" charset="0"/>
              </a:rPr>
              <a:t>Implications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05D2BF2-D699-3B78-1640-6FCBFC3ABC09}"/>
              </a:ext>
            </a:extLst>
          </p:cNvPr>
          <p:cNvSpPr/>
          <p:nvPr/>
        </p:nvSpPr>
        <p:spPr>
          <a:xfrm>
            <a:off x="8128105" y="-8005"/>
            <a:ext cx="2029968" cy="230189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 Nova Light" panose="020B0304020202020204" pitchFamily="34" charset="0"/>
              </a:rPr>
              <a:t>Future Work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E400574-E0C2-C278-763A-59FD46C60E4E}"/>
              </a:ext>
            </a:extLst>
          </p:cNvPr>
          <p:cNvSpPr/>
          <p:nvPr/>
        </p:nvSpPr>
        <p:spPr>
          <a:xfrm>
            <a:off x="10159495" y="-8006"/>
            <a:ext cx="2029968" cy="230189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 Nova Light" panose="020B0304020202020204" pitchFamily="34" charset="0"/>
              </a:rPr>
              <a:t>Timeline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F71854D-3025-D570-948A-BCD65ED0BFB1}"/>
              </a:ext>
            </a:extLst>
          </p:cNvPr>
          <p:cNvSpPr/>
          <p:nvPr/>
        </p:nvSpPr>
        <p:spPr>
          <a:xfrm>
            <a:off x="774809" y="1502229"/>
            <a:ext cx="485423" cy="849085"/>
          </a:xfrm>
          <a:prstGeom prst="rect">
            <a:avLst/>
          </a:prstGeom>
          <a:noFill/>
          <a:ln w="38100">
            <a:solidFill>
              <a:srgbClr val="803AB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67B821B-BFE3-1F53-3C01-5D00932BFFFE}"/>
              </a:ext>
            </a:extLst>
          </p:cNvPr>
          <p:cNvSpPr txBox="1"/>
          <p:nvPr/>
        </p:nvSpPr>
        <p:spPr>
          <a:xfrm>
            <a:off x="2155214" y="1904768"/>
            <a:ext cx="14661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latin typeface="Arial Nova Light" panose="020B0304020202020204" pitchFamily="34" charset="0"/>
              </a:rPr>
              <a:t>Papaver radicatum </a:t>
            </a:r>
            <a:r>
              <a:rPr lang="en-US" dirty="0">
                <a:latin typeface="Arial Nova Light" panose="020B0304020202020204" pitchFamily="34" charset="0"/>
              </a:rPr>
              <a:t>seed</a:t>
            </a:r>
            <a:endParaRPr lang="en-US" i="1" dirty="0">
              <a:latin typeface="Arial Nova Light" panose="020B03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F146C42-F531-458D-384F-BBB76818C2BB}"/>
              </a:ext>
            </a:extLst>
          </p:cNvPr>
          <p:cNvSpPr txBox="1"/>
          <p:nvPr/>
        </p:nvSpPr>
        <p:spPr>
          <a:xfrm>
            <a:off x="2155214" y="3671619"/>
            <a:ext cx="14661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latin typeface="Arial Nova Light" panose="020B0304020202020204" pitchFamily="34" charset="0"/>
              </a:rPr>
              <a:t>Ranunculus </a:t>
            </a:r>
            <a:r>
              <a:rPr lang="en-US" dirty="0">
                <a:latin typeface="Arial Nova Light" panose="020B0304020202020204" pitchFamily="34" charset="0"/>
              </a:rPr>
              <a:t>cf. </a:t>
            </a:r>
            <a:r>
              <a:rPr lang="en-US" i="1" dirty="0">
                <a:latin typeface="Arial Nova Light" panose="020B0304020202020204" pitchFamily="34" charset="0"/>
              </a:rPr>
              <a:t>hyperboreus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8017573-3C03-7575-C4FF-E52124285938}"/>
              </a:ext>
            </a:extLst>
          </p:cNvPr>
          <p:cNvSpPr txBox="1"/>
          <p:nvPr/>
        </p:nvSpPr>
        <p:spPr>
          <a:xfrm>
            <a:off x="2155214" y="5649161"/>
            <a:ext cx="14661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latin typeface="Arial Nova Light" panose="020B0304020202020204" pitchFamily="34" charset="0"/>
              </a:rPr>
              <a:t>Carex </a:t>
            </a:r>
            <a:r>
              <a:rPr lang="en-US" dirty="0">
                <a:latin typeface="Arial Nova Light" panose="020B0304020202020204" pitchFamily="34" charset="0"/>
              </a:rPr>
              <a:t>seed</a:t>
            </a:r>
            <a:endParaRPr lang="en-US" i="1" dirty="0">
              <a:latin typeface="Arial Nova Light" panose="020B03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306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CCFF41-6998-F177-34D1-73A9C01B3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570" y="239395"/>
            <a:ext cx="11353801" cy="1325563"/>
          </a:xfrm>
        </p:spPr>
        <p:txBody>
          <a:bodyPr anchor="t">
            <a:normAutofit/>
          </a:bodyPr>
          <a:lstStyle/>
          <a:p>
            <a:r>
              <a:rPr lang="en-US" sz="3200" dirty="0">
                <a:latin typeface="Arial Nova Light" panose="020B0304020202020204" pitchFamily="34" charset="0"/>
              </a:rPr>
              <a:t>Diagnostic cellular structures in woody tissue are characteristic of </a:t>
            </a:r>
            <a:r>
              <a:rPr lang="en-US" sz="3200" i="1" dirty="0">
                <a:latin typeface="Arial Nova Light" panose="020B0304020202020204" pitchFamily="34" charset="0"/>
              </a:rPr>
              <a:t>Salix</a:t>
            </a:r>
            <a:r>
              <a:rPr lang="en-US" sz="3200" dirty="0">
                <a:latin typeface="Arial Nova Light" panose="020B0304020202020204" pitchFamily="34" charset="0"/>
              </a:rPr>
              <a:t> (Willow)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19923FA-C1D4-9D7A-FBA4-BC232399F9FB}"/>
              </a:ext>
            </a:extLst>
          </p:cNvPr>
          <p:cNvSpPr/>
          <p:nvPr/>
        </p:nvSpPr>
        <p:spPr>
          <a:xfrm>
            <a:off x="2537" y="-8006"/>
            <a:ext cx="2029968" cy="230189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 Nova Light" panose="020B0304020202020204" pitchFamily="34" charset="0"/>
              </a:rPr>
              <a:t>Background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04A569A-DCDF-778E-0081-6DEC234F8220}"/>
              </a:ext>
            </a:extLst>
          </p:cNvPr>
          <p:cNvSpPr/>
          <p:nvPr/>
        </p:nvSpPr>
        <p:spPr>
          <a:xfrm>
            <a:off x="2033929" y="-8006"/>
            <a:ext cx="2029968" cy="230189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 Nova Light" panose="020B0304020202020204" pitchFamily="34" charset="0"/>
              </a:rPr>
              <a:t>Methods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CF57D59-6E18-879E-B97B-052A57449B1C}"/>
              </a:ext>
            </a:extLst>
          </p:cNvPr>
          <p:cNvSpPr/>
          <p:nvPr/>
        </p:nvSpPr>
        <p:spPr>
          <a:xfrm>
            <a:off x="4065321" y="-8006"/>
            <a:ext cx="2029968" cy="230189"/>
          </a:xfrm>
          <a:prstGeom prst="rect">
            <a:avLst/>
          </a:prstGeom>
          <a:solidFill>
            <a:srgbClr val="803AB3">
              <a:alpha val="5019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 Nova Light" panose="020B0304020202020204" pitchFamily="34" charset="0"/>
              </a:rPr>
              <a:t>Results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69DB88E-D026-CE64-CAC6-EC2A77BFDDF2}"/>
              </a:ext>
            </a:extLst>
          </p:cNvPr>
          <p:cNvSpPr/>
          <p:nvPr/>
        </p:nvSpPr>
        <p:spPr>
          <a:xfrm>
            <a:off x="6096713" y="-8006"/>
            <a:ext cx="2029968" cy="230189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 Nova Light" panose="020B0304020202020204" pitchFamily="34" charset="0"/>
              </a:rPr>
              <a:t>Implications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A668F72-E0C3-B18A-0A55-7A2CC94FE31E}"/>
              </a:ext>
            </a:extLst>
          </p:cNvPr>
          <p:cNvSpPr/>
          <p:nvPr/>
        </p:nvSpPr>
        <p:spPr>
          <a:xfrm>
            <a:off x="8128105" y="-8006"/>
            <a:ext cx="2029968" cy="230189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 Nova Light" panose="020B0304020202020204" pitchFamily="34" charset="0"/>
              </a:rPr>
              <a:t>Future Work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232AB0B-407A-4F17-3B26-30DBEFE512BF}"/>
              </a:ext>
            </a:extLst>
          </p:cNvPr>
          <p:cNvSpPr/>
          <p:nvPr/>
        </p:nvSpPr>
        <p:spPr>
          <a:xfrm>
            <a:off x="10159495" y="-8006"/>
            <a:ext cx="2029968" cy="230189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 Nova Light" panose="020B0304020202020204" pitchFamily="34" charset="0"/>
              </a:rPr>
              <a:t>Timeline</a:t>
            </a:r>
          </a:p>
        </p:txBody>
      </p:sp>
      <p:pic>
        <p:nvPicPr>
          <p:cNvPr id="31" name="Picture 30" descr="A close-up of a brown object&#10;&#10;Description automatically generated">
            <a:extLst>
              <a:ext uri="{FF2B5EF4-FFF2-40B4-BE49-F238E27FC236}">
                <a16:creationId xmlns:a16="http://schemas.microsoft.com/office/drawing/2014/main" id="{BD615A84-1178-E067-C772-267B66EF365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0865" y="2142068"/>
            <a:ext cx="3840367" cy="2880275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BEE76E97-D945-CCC3-76D8-858D2C1C65C2}"/>
              </a:ext>
            </a:extLst>
          </p:cNvPr>
          <p:cNvCxnSpPr/>
          <p:nvPr/>
        </p:nvCxnSpPr>
        <p:spPr>
          <a:xfrm>
            <a:off x="5564711" y="3578578"/>
            <a:ext cx="1128889" cy="0"/>
          </a:xfrm>
          <a:prstGeom prst="straightConnector1">
            <a:avLst/>
          </a:prstGeom>
          <a:ln w="76200">
            <a:solidFill>
              <a:srgbClr val="803AB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5" name="Group 34">
            <a:extLst>
              <a:ext uri="{FF2B5EF4-FFF2-40B4-BE49-F238E27FC236}">
                <a16:creationId xmlns:a16="http://schemas.microsoft.com/office/drawing/2014/main" id="{DCE5A141-BA39-8700-86E3-B364F0586783}"/>
              </a:ext>
            </a:extLst>
          </p:cNvPr>
          <p:cNvGrpSpPr/>
          <p:nvPr/>
        </p:nvGrpSpPr>
        <p:grpSpPr>
          <a:xfrm>
            <a:off x="6813386" y="1364560"/>
            <a:ext cx="5231374" cy="4940743"/>
            <a:chOff x="7007305" y="1869877"/>
            <a:chExt cx="3990623" cy="3768922"/>
          </a:xfrm>
        </p:grpSpPr>
        <p:pic>
          <p:nvPicPr>
            <p:cNvPr id="29" name="Picture 28" descr="A close-up of a rock&#10;&#10;Description automatically generated">
              <a:extLst>
                <a:ext uri="{FF2B5EF4-FFF2-40B4-BE49-F238E27FC236}">
                  <a16:creationId xmlns:a16="http://schemas.microsoft.com/office/drawing/2014/main" id="{08A68720-39D1-6F4B-B441-FAE3062D13E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07305" y="1869877"/>
              <a:ext cx="3990623" cy="376892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62CF11E0-8D19-BCC6-DCDE-64544A12ADE7}"/>
                </a:ext>
              </a:extLst>
            </p:cNvPr>
            <p:cNvSpPr/>
            <p:nvPr/>
          </p:nvSpPr>
          <p:spPr>
            <a:xfrm>
              <a:off x="8805333" y="2788356"/>
              <a:ext cx="1083733" cy="1049866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4989D8ED-B81E-A11D-114D-9AFA6A332C17}"/>
              </a:ext>
            </a:extLst>
          </p:cNvPr>
          <p:cNvGrpSpPr/>
          <p:nvPr/>
        </p:nvGrpSpPr>
        <p:grpSpPr>
          <a:xfrm>
            <a:off x="6813386" y="1364561"/>
            <a:ext cx="5231374" cy="4940742"/>
            <a:chOff x="6813386" y="1364561"/>
            <a:chExt cx="5231374" cy="4940742"/>
          </a:xfrm>
        </p:grpSpPr>
        <p:pic>
          <p:nvPicPr>
            <p:cNvPr id="39" name="Picture 38" descr="A close-up of a rock&#10;&#10;Description automatically generated">
              <a:extLst>
                <a:ext uri="{FF2B5EF4-FFF2-40B4-BE49-F238E27FC236}">
                  <a16:creationId xmlns:a16="http://schemas.microsoft.com/office/drawing/2014/main" id="{6919A15B-0EAA-B94E-54E0-DF728D8FF3A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13386" y="1364561"/>
              <a:ext cx="5231374" cy="494074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F535EE8F-9085-AF95-7266-51A8E6B4C48A}"/>
                </a:ext>
              </a:extLst>
            </p:cNvPr>
            <p:cNvSpPr/>
            <p:nvPr/>
          </p:nvSpPr>
          <p:spPr>
            <a:xfrm>
              <a:off x="8308622" y="1564959"/>
              <a:ext cx="745067" cy="523486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81FB6F51-62CC-CF80-3B21-6E9B41501E1F}"/>
              </a:ext>
            </a:extLst>
          </p:cNvPr>
          <p:cNvGrpSpPr/>
          <p:nvPr/>
        </p:nvGrpSpPr>
        <p:grpSpPr>
          <a:xfrm>
            <a:off x="6813386" y="1364559"/>
            <a:ext cx="5231376" cy="4940744"/>
            <a:chOff x="2635318" y="2187765"/>
            <a:chExt cx="5231376" cy="4940744"/>
          </a:xfrm>
        </p:grpSpPr>
        <p:pic>
          <p:nvPicPr>
            <p:cNvPr id="44" name="Picture 43" descr="Close-up of a grey surface with a black and white image&#10;&#10;Description automatically generated">
              <a:extLst>
                <a:ext uri="{FF2B5EF4-FFF2-40B4-BE49-F238E27FC236}">
                  <a16:creationId xmlns:a16="http://schemas.microsoft.com/office/drawing/2014/main" id="{6E05C376-497D-7ED8-82F4-A4081CDDC74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35318" y="2187765"/>
              <a:ext cx="5231376" cy="494074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DA4F0E42-800D-F346-ED95-1FD142DDA669}"/>
                </a:ext>
              </a:extLst>
            </p:cNvPr>
            <p:cNvSpPr/>
            <p:nvPr/>
          </p:nvSpPr>
          <p:spPr>
            <a:xfrm>
              <a:off x="3959502" y="2904016"/>
              <a:ext cx="2583008" cy="2365847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7" name="Picture 56" descr="A chart of different colors&#10;&#10;Description automatically generated with medium confidence">
            <a:extLst>
              <a:ext uri="{FF2B5EF4-FFF2-40B4-BE49-F238E27FC236}">
                <a16:creationId xmlns:a16="http://schemas.microsoft.com/office/drawing/2014/main" id="{471359F2-8061-3C31-9402-DB9683D3A43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64603" y="1131570"/>
            <a:ext cx="1347193" cy="572643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8" name="Rectangle 57">
            <a:extLst>
              <a:ext uri="{FF2B5EF4-FFF2-40B4-BE49-F238E27FC236}">
                <a16:creationId xmlns:a16="http://schemas.microsoft.com/office/drawing/2014/main" id="{A1B4FEFD-5B25-3CE7-7643-70D9B9F36F2D}"/>
              </a:ext>
            </a:extLst>
          </p:cNvPr>
          <p:cNvSpPr/>
          <p:nvPr/>
        </p:nvSpPr>
        <p:spPr>
          <a:xfrm>
            <a:off x="778933" y="1518699"/>
            <a:ext cx="485423" cy="167957"/>
          </a:xfrm>
          <a:prstGeom prst="rect">
            <a:avLst/>
          </a:prstGeom>
          <a:noFill/>
          <a:ln w="38100">
            <a:solidFill>
              <a:srgbClr val="803AB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6ADE2AA3-B2B7-09E1-0BB3-BB332815B7BF}"/>
              </a:ext>
            </a:extLst>
          </p:cNvPr>
          <p:cNvSpPr/>
          <p:nvPr/>
        </p:nvSpPr>
        <p:spPr>
          <a:xfrm>
            <a:off x="786841" y="2004466"/>
            <a:ext cx="485423" cy="167957"/>
          </a:xfrm>
          <a:prstGeom prst="rect">
            <a:avLst/>
          </a:prstGeom>
          <a:noFill/>
          <a:ln w="38100">
            <a:solidFill>
              <a:srgbClr val="803AB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" name="Picture 70" descr="A close-up of a piece of wood&#10;&#10;Description automatically generated">
            <a:extLst>
              <a:ext uri="{FF2B5EF4-FFF2-40B4-BE49-F238E27FC236}">
                <a16:creationId xmlns:a16="http://schemas.microsoft.com/office/drawing/2014/main" id="{4F2155F7-A8ED-7F18-FB96-CD566B997607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4901" y="2142068"/>
            <a:ext cx="3840367" cy="2880275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73" name="Group 72">
            <a:extLst>
              <a:ext uri="{FF2B5EF4-FFF2-40B4-BE49-F238E27FC236}">
                <a16:creationId xmlns:a16="http://schemas.microsoft.com/office/drawing/2014/main" id="{C19DC379-A4FD-DD68-F767-57859865ADFF}"/>
              </a:ext>
            </a:extLst>
          </p:cNvPr>
          <p:cNvGrpSpPr/>
          <p:nvPr/>
        </p:nvGrpSpPr>
        <p:grpSpPr>
          <a:xfrm>
            <a:off x="6825550" y="1372759"/>
            <a:ext cx="5214011" cy="4924344"/>
            <a:chOff x="6825550" y="1372759"/>
            <a:chExt cx="5214011" cy="4924344"/>
          </a:xfrm>
        </p:grpSpPr>
        <p:pic>
          <p:nvPicPr>
            <p:cNvPr id="63" name="Picture 62" descr="A close-up of a grey object&#10;&#10;Description automatically generated">
              <a:extLst>
                <a:ext uri="{FF2B5EF4-FFF2-40B4-BE49-F238E27FC236}">
                  <a16:creationId xmlns:a16="http://schemas.microsoft.com/office/drawing/2014/main" id="{F2ED17AE-781C-C59C-2451-36A05E805FB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25550" y="1372759"/>
              <a:ext cx="5214011" cy="492434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C6D05C7A-A545-30B2-4C29-472E2F27D4E7}"/>
                </a:ext>
              </a:extLst>
            </p:cNvPr>
            <p:cNvSpPr/>
            <p:nvPr/>
          </p:nvSpPr>
          <p:spPr>
            <a:xfrm>
              <a:off x="10720578" y="3714531"/>
              <a:ext cx="1070369" cy="75936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noFill/>
              </a:endParaRPr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6109CDBC-99E9-07E2-F5F0-D3780216BADF}"/>
              </a:ext>
            </a:extLst>
          </p:cNvPr>
          <p:cNvGrpSpPr/>
          <p:nvPr/>
        </p:nvGrpSpPr>
        <p:grpSpPr>
          <a:xfrm>
            <a:off x="6813386" y="1352240"/>
            <a:ext cx="5244420" cy="4953063"/>
            <a:chOff x="6813386" y="1352240"/>
            <a:chExt cx="5244420" cy="4953063"/>
          </a:xfrm>
        </p:grpSpPr>
        <p:pic>
          <p:nvPicPr>
            <p:cNvPr id="65" name="Picture 64" descr="A close-up of a grey surface&#10;&#10;Description automatically generated">
              <a:extLst>
                <a:ext uri="{FF2B5EF4-FFF2-40B4-BE49-F238E27FC236}">
                  <a16:creationId xmlns:a16="http://schemas.microsoft.com/office/drawing/2014/main" id="{0E849B9D-9607-115C-32EC-160CC7082EC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13386" y="1352240"/>
              <a:ext cx="5244420" cy="495306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BC3F1860-74D3-E840-1806-38E49823D82C}"/>
                </a:ext>
              </a:extLst>
            </p:cNvPr>
            <p:cNvSpPr/>
            <p:nvPr/>
          </p:nvSpPr>
          <p:spPr>
            <a:xfrm>
              <a:off x="8018276" y="1804737"/>
              <a:ext cx="2724546" cy="2935705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9" name="Picture 68" descr="A close-up of a piece of wood&#10;&#10;Description automatically generated">
            <a:extLst>
              <a:ext uri="{FF2B5EF4-FFF2-40B4-BE49-F238E27FC236}">
                <a16:creationId xmlns:a16="http://schemas.microsoft.com/office/drawing/2014/main" id="{C2DD8638-07F9-96AA-ECAB-207D37E8F3D8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0342" y="1335809"/>
            <a:ext cx="5253134" cy="496129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5100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animBg="1"/>
      <p:bldP spid="6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CCFF41-6998-F177-34D1-73A9C01B3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519311" cy="1325563"/>
          </a:xfrm>
        </p:spPr>
        <p:txBody>
          <a:bodyPr/>
          <a:lstStyle/>
          <a:p>
            <a:r>
              <a:rPr lang="en-US" dirty="0">
                <a:latin typeface="Arial Nova Light" panose="020B0304020202020204" pitchFamily="34" charset="0"/>
              </a:rPr>
              <a:t>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FCD55F-BBDB-3AFB-4909-5432E648BC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Courier New" panose="02070309020205020404" pitchFamily="49" charset="0"/>
              <a:buChar char="o"/>
            </a:pPr>
            <a:r>
              <a:rPr lang="en-US" dirty="0">
                <a:latin typeface="Arial Nova Light" panose="020B0304020202020204" pitchFamily="34" charset="0"/>
              </a:rPr>
              <a:t>Background: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>
                <a:latin typeface="Arial Nova Light" panose="020B0304020202020204" pitchFamily="34" charset="0"/>
              </a:rPr>
              <a:t>Why should we study ecosystems in Greenland?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>
                <a:latin typeface="Arial Nova Light" panose="020B0304020202020204" pitchFamily="34" charset="0"/>
              </a:rPr>
              <a:t>How can the past inform the present?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dirty="0">
                <a:latin typeface="Arial Nova Light" panose="020B0304020202020204" pitchFamily="34" charset="0"/>
              </a:rPr>
              <a:t>Methods: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>
                <a:latin typeface="Arial Nova Light" panose="020B0304020202020204" pitchFamily="34" charset="0"/>
              </a:rPr>
              <a:t>Macrofossil and wood anatomical analysis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>
                <a:latin typeface="Arial Nova Light" panose="020B0304020202020204" pitchFamily="34" charset="0"/>
              </a:rPr>
              <a:t>Organic geochemistry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dirty="0">
                <a:latin typeface="Arial Nova Light" panose="020B0304020202020204" pitchFamily="34" charset="0"/>
              </a:rPr>
              <a:t>Preliminary results and interpretations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dirty="0">
                <a:latin typeface="Arial Nova Light" panose="020B0304020202020204" pitchFamily="34" charset="0"/>
              </a:rPr>
              <a:t>Implications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dirty="0">
                <a:latin typeface="Arial Nova Light" panose="020B0304020202020204" pitchFamily="34" charset="0"/>
              </a:rPr>
              <a:t>Future work and timeline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D41FCAC-B08B-F855-B893-FBE5A303B1C7}"/>
              </a:ext>
            </a:extLst>
          </p:cNvPr>
          <p:cNvSpPr/>
          <p:nvPr/>
        </p:nvSpPr>
        <p:spPr>
          <a:xfrm>
            <a:off x="2537" y="-8005"/>
            <a:ext cx="2029968" cy="230189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 Nova Light" panose="020B0304020202020204" pitchFamily="34" charset="0"/>
              </a:rPr>
              <a:t>Background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A5C4C66-DD3A-2B42-240B-245E33EA8F5F}"/>
              </a:ext>
            </a:extLst>
          </p:cNvPr>
          <p:cNvSpPr/>
          <p:nvPr/>
        </p:nvSpPr>
        <p:spPr>
          <a:xfrm>
            <a:off x="2033929" y="-8005"/>
            <a:ext cx="2029968" cy="230189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 Nova Light" panose="020B0304020202020204" pitchFamily="34" charset="0"/>
              </a:rPr>
              <a:t>Methods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11EC1FC-43FC-1FD2-F628-40C025D752FC}"/>
              </a:ext>
            </a:extLst>
          </p:cNvPr>
          <p:cNvSpPr/>
          <p:nvPr/>
        </p:nvSpPr>
        <p:spPr>
          <a:xfrm>
            <a:off x="4065321" y="-8005"/>
            <a:ext cx="2029968" cy="230189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 Nova Light" panose="020B0304020202020204" pitchFamily="34" charset="0"/>
              </a:rPr>
              <a:t>Results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6DEC81F-6B8B-6947-151A-591C45F07A4C}"/>
              </a:ext>
            </a:extLst>
          </p:cNvPr>
          <p:cNvSpPr/>
          <p:nvPr/>
        </p:nvSpPr>
        <p:spPr>
          <a:xfrm>
            <a:off x="6096713" y="-8005"/>
            <a:ext cx="2029968" cy="230189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 Nova Light" panose="020B0304020202020204" pitchFamily="34" charset="0"/>
              </a:rPr>
              <a:t>Implications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3C22805-F6F3-C7EE-CA0C-2CA62C9989FD}"/>
              </a:ext>
            </a:extLst>
          </p:cNvPr>
          <p:cNvSpPr/>
          <p:nvPr/>
        </p:nvSpPr>
        <p:spPr>
          <a:xfrm>
            <a:off x="8128105" y="-8005"/>
            <a:ext cx="2029968" cy="230189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 Nova Light" panose="020B0304020202020204" pitchFamily="34" charset="0"/>
              </a:rPr>
              <a:t>Future Work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D756128-6740-EEAE-B7AE-15DD133A5A95}"/>
              </a:ext>
            </a:extLst>
          </p:cNvPr>
          <p:cNvSpPr/>
          <p:nvPr/>
        </p:nvSpPr>
        <p:spPr>
          <a:xfrm>
            <a:off x="10159495" y="-8006"/>
            <a:ext cx="2029968" cy="230189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 Nova Light" panose="020B0304020202020204" pitchFamily="34" charset="0"/>
              </a:rPr>
              <a:t>Timeline</a:t>
            </a:r>
          </a:p>
        </p:txBody>
      </p:sp>
    </p:spTree>
    <p:extLst>
      <p:ext uri="{BB962C8B-B14F-4D97-AF65-F5344CB8AC3E}">
        <p14:creationId xmlns:p14="http://schemas.microsoft.com/office/powerpoint/2010/main" val="28376093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chart of different colors&#10;&#10;Description automatically generated with medium confidence">
            <a:extLst>
              <a:ext uri="{FF2B5EF4-FFF2-40B4-BE49-F238E27FC236}">
                <a16:creationId xmlns:a16="http://schemas.microsoft.com/office/drawing/2014/main" id="{7746D51D-91D1-5B38-FF80-F46FE5CADE2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64603" y="1131570"/>
            <a:ext cx="5721246" cy="572643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DCCFF41-6998-F177-34D1-73A9C01B3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451" y="239395"/>
            <a:ext cx="11353801" cy="1325563"/>
          </a:xfrm>
        </p:spPr>
        <p:txBody>
          <a:bodyPr anchor="t">
            <a:normAutofit/>
          </a:bodyPr>
          <a:lstStyle/>
          <a:p>
            <a:r>
              <a:rPr lang="en-US" sz="3200" dirty="0">
                <a:latin typeface="Arial Nova Light" panose="020B0304020202020204" pitchFamily="34" charset="0"/>
              </a:rPr>
              <a:t>Organic geochemistry indicates a shift in primary organic source material with decreasing core depth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5B1B8F5-2773-EFC7-543F-CF2F284750AE}"/>
              </a:ext>
            </a:extLst>
          </p:cNvPr>
          <p:cNvSpPr/>
          <p:nvPr/>
        </p:nvSpPr>
        <p:spPr>
          <a:xfrm>
            <a:off x="2537" y="-8005"/>
            <a:ext cx="2029968" cy="230189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 Nova Light" panose="020B0304020202020204" pitchFamily="34" charset="0"/>
              </a:rPr>
              <a:t>Background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7590A11-B9B5-8F9A-1987-B1F7EF331D68}"/>
              </a:ext>
            </a:extLst>
          </p:cNvPr>
          <p:cNvSpPr/>
          <p:nvPr/>
        </p:nvSpPr>
        <p:spPr>
          <a:xfrm>
            <a:off x="2033929" y="-8005"/>
            <a:ext cx="2029968" cy="230189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 Nova Light" panose="020B0304020202020204" pitchFamily="34" charset="0"/>
              </a:rPr>
              <a:t>Methods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CEFC87E-6E26-98C2-A51D-BAB8ACFC044F}"/>
              </a:ext>
            </a:extLst>
          </p:cNvPr>
          <p:cNvSpPr/>
          <p:nvPr/>
        </p:nvSpPr>
        <p:spPr>
          <a:xfrm>
            <a:off x="4065321" y="-8005"/>
            <a:ext cx="2029968" cy="230189"/>
          </a:xfrm>
          <a:prstGeom prst="rect">
            <a:avLst/>
          </a:prstGeom>
          <a:solidFill>
            <a:srgbClr val="803AB3">
              <a:alpha val="5019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 Nova Light" panose="020B0304020202020204" pitchFamily="34" charset="0"/>
              </a:rPr>
              <a:t>Results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D13D228-FBD7-1823-4E6A-675D5BA4B3F0}"/>
              </a:ext>
            </a:extLst>
          </p:cNvPr>
          <p:cNvSpPr/>
          <p:nvPr/>
        </p:nvSpPr>
        <p:spPr>
          <a:xfrm>
            <a:off x="6096713" y="-8005"/>
            <a:ext cx="2029968" cy="230189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 Nova Light" panose="020B0304020202020204" pitchFamily="34" charset="0"/>
              </a:rPr>
              <a:t>Implications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970B91D-E716-09D2-154F-2A0E83265674}"/>
              </a:ext>
            </a:extLst>
          </p:cNvPr>
          <p:cNvSpPr/>
          <p:nvPr/>
        </p:nvSpPr>
        <p:spPr>
          <a:xfrm>
            <a:off x="8128105" y="-8005"/>
            <a:ext cx="2029968" cy="230189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 Nova Light" panose="020B0304020202020204" pitchFamily="34" charset="0"/>
              </a:rPr>
              <a:t>Future Work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D53A179-818D-4FE9-BB60-2BF5BCC19AF4}"/>
              </a:ext>
            </a:extLst>
          </p:cNvPr>
          <p:cNvSpPr/>
          <p:nvPr/>
        </p:nvSpPr>
        <p:spPr>
          <a:xfrm>
            <a:off x="10159495" y="-8006"/>
            <a:ext cx="2029968" cy="230189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 Nova Light" panose="020B0304020202020204" pitchFamily="34" charset="0"/>
              </a:rPr>
              <a:t>Timeline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B207D343-E3BF-F8C0-8158-F09606DDD40F}"/>
                  </a:ext>
                </a:extLst>
              </p:cNvPr>
              <p:cNvSpPr txBox="1"/>
              <p:nvPr/>
            </p:nvSpPr>
            <p:spPr>
              <a:xfrm>
                <a:off x="6306153" y="1684645"/>
                <a:ext cx="5544050" cy="3785652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742950" indent="-742950">
                  <a:buFont typeface="+mj-lt"/>
                  <a:buAutoNum type="arabicPeriod"/>
                </a:pPr>
                <a:r>
                  <a:rPr lang="en-US" sz="2000" dirty="0">
                    <a:latin typeface="Arial Nova Light" panose="020B0304020202020204" pitchFamily="34" charset="0"/>
                  </a:rPr>
                  <a:t>Percent nitrogen is very low for all samples.</a:t>
                </a:r>
              </a:p>
              <a:p>
                <a:pPr marL="742950" indent="-742950">
                  <a:buFont typeface="+mj-lt"/>
                  <a:buAutoNum type="arabicPeriod"/>
                </a:pPr>
                <a:endParaRPr lang="en-US" sz="2000" dirty="0">
                  <a:latin typeface="Arial Nova Light" panose="020B0304020202020204" pitchFamily="34" charset="0"/>
                </a:endParaRPr>
              </a:p>
              <a:p>
                <a:pPr marL="742950" indent="-742950">
                  <a:buFont typeface="+mj-lt"/>
                  <a:buAutoNum type="arabicPeriod"/>
                </a:pPr>
                <a:r>
                  <a:rPr lang="en-US" sz="2000" dirty="0">
                    <a:solidFill>
                      <a:schemeClr val="tx1"/>
                    </a:solidFill>
                    <a:latin typeface="Arial Nova Light" panose="020B0304020202020204" pitchFamily="34" charset="0"/>
                  </a:rPr>
                  <a:t>Measured </a:t>
                </a:r>
                <a14:m>
                  <m:oMath xmlns:m="http://schemas.openxmlformats.org/officeDocument/2006/math">
                    <m: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𝛿</m:t>
                    </m:r>
                  </m:oMath>
                </a14:m>
                <a:r>
                  <a:rPr lang="en-US" sz="2000" baseline="30000" dirty="0">
                    <a:latin typeface="Arial Nova Light" panose="020B0304020202020204" pitchFamily="34" charset="0"/>
                  </a:rPr>
                  <a:t>15</a:t>
                </a:r>
                <a:r>
                  <a:rPr lang="en-US" sz="2000" dirty="0">
                    <a:latin typeface="Arial Nova Light" panose="020B0304020202020204" pitchFamily="34" charset="0"/>
                  </a:rPr>
                  <a:t>N values are within the observed range for modern Arctic tundra vegetation.</a:t>
                </a:r>
              </a:p>
              <a:p>
                <a:pPr marL="742950" indent="-742950">
                  <a:buFont typeface="+mj-lt"/>
                  <a:buAutoNum type="arabicPeriod"/>
                </a:pPr>
                <a:endParaRPr lang="en-US" sz="2000" dirty="0">
                  <a:latin typeface="Arial Nova Light" panose="020B0304020202020204" pitchFamily="34" charset="0"/>
                </a:endParaRPr>
              </a:p>
              <a:p>
                <a:pPr marL="742950" indent="-742950">
                  <a:buFont typeface="+mj-lt"/>
                  <a:buAutoNum type="arabicPeriod"/>
                </a:pPr>
                <a:r>
                  <a:rPr lang="en-US" sz="2000" dirty="0">
                    <a:latin typeface="Arial Nova Light" panose="020B0304020202020204" pitchFamily="34" charset="0"/>
                  </a:rPr>
                  <a:t>𝛿</a:t>
                </a:r>
                <a:r>
                  <a:rPr lang="en-US" sz="2000" baseline="30000" dirty="0">
                    <a:latin typeface="Arial Nova Light" panose="020B0304020202020204" pitchFamily="34" charset="0"/>
                  </a:rPr>
                  <a:t>13</a:t>
                </a:r>
                <a:r>
                  <a:rPr lang="en-US" sz="2000" dirty="0">
                    <a:latin typeface="Arial Nova Light" panose="020B0304020202020204" pitchFamily="34" charset="0"/>
                  </a:rPr>
                  <a:t>C values are within observed range (-22‰ to -29‰) of almost all organic materials</a:t>
                </a:r>
              </a:p>
              <a:p>
                <a:pPr marL="742950" indent="-742950">
                  <a:buFont typeface="+mj-lt"/>
                  <a:buAutoNum type="arabicPeriod"/>
                </a:pPr>
                <a:endParaRPr lang="en-US" sz="2000" dirty="0">
                  <a:latin typeface="Arial Nova Light" panose="020B0304020202020204" pitchFamily="34" charset="0"/>
                </a:endParaRPr>
              </a:p>
              <a:p>
                <a:pPr marL="742950" indent="-742950">
                  <a:buFont typeface="+mj-lt"/>
                  <a:buAutoNum type="arabicPeriod"/>
                </a:pPr>
                <a:r>
                  <a:rPr lang="en-US" sz="2000" dirty="0">
                    <a:latin typeface="Arial Nova Light" panose="020B0304020202020204" pitchFamily="34" charset="0"/>
                  </a:rPr>
                  <a:t>C:N ratio decreases up-core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B207D343-E3BF-F8C0-8158-F09606DDD4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6153" y="1684645"/>
                <a:ext cx="5544050" cy="3785652"/>
              </a:xfrm>
              <a:prstGeom prst="rect">
                <a:avLst/>
              </a:prstGeom>
              <a:blipFill>
                <a:blip r:embed="rId4"/>
                <a:stretch>
                  <a:fillRect l="-1142" t="-669" b="-23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87335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chart of different colors&#10;&#10;Description automatically generated with medium confidence">
            <a:extLst>
              <a:ext uri="{FF2B5EF4-FFF2-40B4-BE49-F238E27FC236}">
                <a16:creationId xmlns:a16="http://schemas.microsoft.com/office/drawing/2014/main" id="{7746D51D-91D1-5B38-FF80-F46FE5CADE2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64603" y="1131570"/>
            <a:ext cx="5721246" cy="572643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DCCFF41-6998-F177-34D1-73A9C01B3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451" y="239395"/>
            <a:ext cx="11353801" cy="1325563"/>
          </a:xfrm>
        </p:spPr>
        <p:txBody>
          <a:bodyPr anchor="t">
            <a:normAutofit/>
          </a:bodyPr>
          <a:lstStyle/>
          <a:p>
            <a:r>
              <a:rPr lang="en-US" sz="3200" dirty="0">
                <a:latin typeface="Arial Nova Light" panose="020B0304020202020204" pitchFamily="34" charset="0"/>
              </a:rPr>
              <a:t>Organic geochemistry indicates a shift in primary organic source material with decreasing core depth</a:t>
            </a:r>
          </a:p>
        </p:txBody>
      </p:sp>
      <p:pic>
        <p:nvPicPr>
          <p:cNvPr id="14" name="Picture 13" descr="A screenshot of a computer&#10;&#10;Description automatically generated">
            <a:extLst>
              <a:ext uri="{FF2B5EF4-FFF2-40B4-BE49-F238E27FC236}">
                <a16:creationId xmlns:a16="http://schemas.microsoft.com/office/drawing/2014/main" id="{59942F28-1A0B-C32D-F1E1-37E8955B878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72955" y="1564958"/>
            <a:ext cx="6340268" cy="4452871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B5B1B8F5-2773-EFC7-543F-CF2F284750AE}"/>
              </a:ext>
            </a:extLst>
          </p:cNvPr>
          <p:cNvSpPr/>
          <p:nvPr/>
        </p:nvSpPr>
        <p:spPr>
          <a:xfrm>
            <a:off x="2537" y="-8005"/>
            <a:ext cx="2029968" cy="230189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 Nova Light" panose="020B0304020202020204" pitchFamily="34" charset="0"/>
              </a:rPr>
              <a:t>Background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7590A11-B9B5-8F9A-1987-B1F7EF331D68}"/>
              </a:ext>
            </a:extLst>
          </p:cNvPr>
          <p:cNvSpPr/>
          <p:nvPr/>
        </p:nvSpPr>
        <p:spPr>
          <a:xfrm>
            <a:off x="2033929" y="-8005"/>
            <a:ext cx="2029968" cy="230189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 Nova Light" panose="020B0304020202020204" pitchFamily="34" charset="0"/>
              </a:rPr>
              <a:t>Methods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CEFC87E-6E26-98C2-A51D-BAB8ACFC044F}"/>
              </a:ext>
            </a:extLst>
          </p:cNvPr>
          <p:cNvSpPr/>
          <p:nvPr/>
        </p:nvSpPr>
        <p:spPr>
          <a:xfrm>
            <a:off x="4065321" y="-8005"/>
            <a:ext cx="2029968" cy="230189"/>
          </a:xfrm>
          <a:prstGeom prst="rect">
            <a:avLst/>
          </a:prstGeom>
          <a:solidFill>
            <a:srgbClr val="803AB3">
              <a:alpha val="5019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 Nova Light" panose="020B0304020202020204" pitchFamily="34" charset="0"/>
              </a:rPr>
              <a:t>Results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D13D228-FBD7-1823-4E6A-675D5BA4B3F0}"/>
              </a:ext>
            </a:extLst>
          </p:cNvPr>
          <p:cNvSpPr/>
          <p:nvPr/>
        </p:nvSpPr>
        <p:spPr>
          <a:xfrm>
            <a:off x="6096713" y="-8005"/>
            <a:ext cx="2029968" cy="230189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 Nova Light" panose="020B0304020202020204" pitchFamily="34" charset="0"/>
              </a:rPr>
              <a:t>Implications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970B91D-E716-09D2-154F-2A0E83265674}"/>
              </a:ext>
            </a:extLst>
          </p:cNvPr>
          <p:cNvSpPr/>
          <p:nvPr/>
        </p:nvSpPr>
        <p:spPr>
          <a:xfrm>
            <a:off x="8128105" y="-8005"/>
            <a:ext cx="2029968" cy="230189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 Nova Light" panose="020B0304020202020204" pitchFamily="34" charset="0"/>
              </a:rPr>
              <a:t>Future Work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D53A179-818D-4FE9-BB60-2BF5BCC19AF4}"/>
              </a:ext>
            </a:extLst>
          </p:cNvPr>
          <p:cNvSpPr/>
          <p:nvPr/>
        </p:nvSpPr>
        <p:spPr>
          <a:xfrm>
            <a:off x="10159495" y="-8006"/>
            <a:ext cx="2029968" cy="230189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 Nova Light" panose="020B0304020202020204" pitchFamily="34" charset="0"/>
              </a:rPr>
              <a:t>Timeline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F45FF0E4-8ECE-3DF7-A71A-08C341F9258B}"/>
                  </a:ext>
                </a:extLst>
              </p:cNvPr>
              <p:cNvSpPr/>
              <p:nvPr/>
            </p:nvSpPr>
            <p:spPr>
              <a:xfrm>
                <a:off x="6726957" y="6226269"/>
                <a:ext cx="5029614" cy="44050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>
                    <a:solidFill>
                      <a:schemeClr val="tx1"/>
                    </a:solidFill>
                    <a:latin typeface="Arial Nova Light" panose="020B0304020202020204" pitchFamily="34" charset="0"/>
                  </a:rPr>
                  <a:t>Distinct ranges of C:N ratios and </a:t>
                </a:r>
                <a14:m>
                  <m:oMath xmlns:m="http://schemas.openxmlformats.org/officeDocument/2006/math">
                    <m:r>
                      <a:rPr lang="en-US" sz="1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𝛿</m:t>
                    </m:r>
                  </m:oMath>
                </a14:m>
                <a:r>
                  <a:rPr lang="en-US" sz="1400" baseline="30000" dirty="0">
                    <a:solidFill>
                      <a:schemeClr val="tx1"/>
                    </a:solidFill>
                    <a:latin typeface="Arial Nova Light" panose="020B0304020202020204" pitchFamily="34" charset="0"/>
                  </a:rPr>
                  <a:t>13</a:t>
                </a:r>
                <a:r>
                  <a:rPr lang="en-US" sz="1400" dirty="0">
                    <a:solidFill>
                      <a:schemeClr val="tx1"/>
                    </a:solidFill>
                    <a:latin typeface="Arial Nova Light" panose="020B0304020202020204" pitchFamily="34" charset="0"/>
                  </a:rPr>
                  <a:t>C values in different classes of organic matter allow us to trace the origin of unidentifiable bulk organic material in the core. </a:t>
                </a:r>
              </a:p>
            </p:txBody>
          </p:sp>
        </mc:Choice>
        <mc:Fallback xmlns="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F45FF0E4-8ECE-3DF7-A71A-08C341F9258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26957" y="6226269"/>
                <a:ext cx="5029614" cy="440502"/>
              </a:xfrm>
              <a:prstGeom prst="rect">
                <a:avLst/>
              </a:prstGeom>
              <a:blipFill>
                <a:blip r:embed="rId5"/>
                <a:stretch>
                  <a:fillRect t="-33333" b="-416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614831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CCFF41-6998-F177-34D1-73A9C01B3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239395"/>
            <a:ext cx="11353801" cy="1325563"/>
          </a:xfrm>
        </p:spPr>
        <p:txBody>
          <a:bodyPr anchor="ctr">
            <a:normAutofit/>
          </a:bodyPr>
          <a:lstStyle/>
          <a:p>
            <a:r>
              <a:rPr lang="en-US" sz="4000" dirty="0">
                <a:latin typeface="Arial Nova Light" panose="020B0304020202020204" pitchFamily="34" charset="0"/>
              </a:rPr>
              <a:t>Implications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A0FEFA1-8E2A-B5B1-3B44-73356CA8DEB2}"/>
              </a:ext>
            </a:extLst>
          </p:cNvPr>
          <p:cNvSpPr/>
          <p:nvPr/>
        </p:nvSpPr>
        <p:spPr>
          <a:xfrm>
            <a:off x="2537" y="-8006"/>
            <a:ext cx="2029968" cy="230189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 Nova Light" panose="020B0304020202020204" pitchFamily="34" charset="0"/>
              </a:rPr>
              <a:t>Background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B95A45B-A5C8-2465-511A-F8EB146037F8}"/>
              </a:ext>
            </a:extLst>
          </p:cNvPr>
          <p:cNvSpPr/>
          <p:nvPr/>
        </p:nvSpPr>
        <p:spPr>
          <a:xfrm>
            <a:off x="2033929" y="-8006"/>
            <a:ext cx="2029968" cy="230189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 Nova Light" panose="020B0304020202020204" pitchFamily="34" charset="0"/>
              </a:rPr>
              <a:t>Methods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DBD2509-E610-B68B-9917-46E2557E6449}"/>
              </a:ext>
            </a:extLst>
          </p:cNvPr>
          <p:cNvSpPr/>
          <p:nvPr/>
        </p:nvSpPr>
        <p:spPr>
          <a:xfrm>
            <a:off x="4065321" y="-8006"/>
            <a:ext cx="2029968" cy="230189"/>
          </a:xfrm>
          <a:prstGeom prst="rect">
            <a:avLst/>
          </a:prstGeom>
          <a:solidFill>
            <a:schemeClr val="bg1">
              <a:alpha val="50196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 Nova Light" panose="020B0304020202020204" pitchFamily="34" charset="0"/>
              </a:rPr>
              <a:t>Results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64A5B96-38C9-301E-87B3-DE2F97CC8DE1}"/>
              </a:ext>
            </a:extLst>
          </p:cNvPr>
          <p:cNvSpPr/>
          <p:nvPr/>
        </p:nvSpPr>
        <p:spPr>
          <a:xfrm>
            <a:off x="6096713" y="-8006"/>
            <a:ext cx="2029968" cy="230189"/>
          </a:xfrm>
          <a:prstGeom prst="rect">
            <a:avLst/>
          </a:prstGeom>
          <a:solidFill>
            <a:srgbClr val="803AB3">
              <a:alpha val="5019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 Nova Light" panose="020B0304020202020204" pitchFamily="34" charset="0"/>
              </a:rPr>
              <a:t>Implications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72368B6-72A0-817F-ED45-0ED0C0B9C20B}"/>
              </a:ext>
            </a:extLst>
          </p:cNvPr>
          <p:cNvSpPr/>
          <p:nvPr/>
        </p:nvSpPr>
        <p:spPr>
          <a:xfrm>
            <a:off x="8128105" y="-8006"/>
            <a:ext cx="2029968" cy="230189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 Nova Light" panose="020B0304020202020204" pitchFamily="34" charset="0"/>
              </a:rPr>
              <a:t>Future Work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28D057B-61D0-4395-4660-950F45E60F3D}"/>
              </a:ext>
            </a:extLst>
          </p:cNvPr>
          <p:cNvSpPr/>
          <p:nvPr/>
        </p:nvSpPr>
        <p:spPr>
          <a:xfrm>
            <a:off x="10159495" y="-8006"/>
            <a:ext cx="2029968" cy="230189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 Nova Light" panose="020B0304020202020204" pitchFamily="34" charset="0"/>
              </a:rPr>
              <a:t>Timeline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CA1DB4C-E34D-1D1B-7B69-631E253F68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6636" y="535140"/>
            <a:ext cx="2757843" cy="632286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C132205-AD9D-1FD3-0C0D-BF06F3C9A573}"/>
              </a:ext>
            </a:extLst>
          </p:cNvPr>
          <p:cNvSpPr txBox="1"/>
          <p:nvPr/>
        </p:nvSpPr>
        <p:spPr>
          <a:xfrm>
            <a:off x="838199" y="1926855"/>
            <a:ext cx="7288482" cy="35394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742950" indent="-742950">
              <a:buFont typeface="Wingdings" pitchFamily="2" charset="2"/>
              <a:buChar char="v"/>
            </a:pPr>
            <a:r>
              <a:rPr lang="en-US" sz="2800" dirty="0">
                <a:latin typeface="Arial Nova Light" panose="020B0304020202020204" pitchFamily="34" charset="0"/>
              </a:rPr>
              <a:t>An i</a:t>
            </a:r>
            <a:r>
              <a:rPr lang="en-US" sz="2800" dirty="0">
                <a:solidFill>
                  <a:schemeClr val="tx1"/>
                </a:solidFill>
                <a:latin typeface="Arial Nova Light" panose="020B0304020202020204" pitchFamily="34" charset="0"/>
              </a:rPr>
              <a:t>ce-free camp century during MIS 11 requires at least 1.4 m of sea level contribution from the ice sheet</a:t>
            </a:r>
          </a:p>
          <a:p>
            <a:endParaRPr lang="en-US" sz="2800" dirty="0">
              <a:solidFill>
                <a:schemeClr val="tx1"/>
              </a:solidFill>
              <a:latin typeface="Arial Nova Light" panose="020B0304020202020204" pitchFamily="34" charset="0"/>
            </a:endParaRPr>
          </a:p>
          <a:p>
            <a:pPr marL="742950" indent="-742950">
              <a:buFont typeface="Wingdings" pitchFamily="2" charset="2"/>
              <a:buChar char="v"/>
            </a:pPr>
            <a:r>
              <a:rPr lang="en-US" sz="2800" dirty="0">
                <a:latin typeface="Arial Nova Light" panose="020B0304020202020204" pitchFamily="34" charset="0"/>
              </a:rPr>
              <a:t>Terrestrial records of local and regional environmental conditions during this period can improve understanding of modern ice sheet stability and sensitivity</a:t>
            </a:r>
          </a:p>
        </p:txBody>
      </p:sp>
    </p:spTree>
    <p:extLst>
      <p:ext uri="{BB962C8B-B14F-4D97-AF65-F5344CB8AC3E}">
        <p14:creationId xmlns:p14="http://schemas.microsoft.com/office/powerpoint/2010/main" val="3928944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CCFF41-6998-F177-34D1-73A9C01B3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239395"/>
            <a:ext cx="11353801" cy="1325563"/>
          </a:xfrm>
        </p:spPr>
        <p:txBody>
          <a:bodyPr anchor="ctr">
            <a:normAutofit/>
          </a:bodyPr>
          <a:lstStyle/>
          <a:p>
            <a:r>
              <a:rPr lang="en-US" sz="4000" dirty="0">
                <a:latin typeface="Arial Nova Light" panose="020B0304020202020204" pitchFamily="34" charset="0"/>
              </a:rPr>
              <a:t>Future work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14515F2-6EFD-53A2-3CF3-AE3C7F64CD5C}"/>
              </a:ext>
            </a:extLst>
          </p:cNvPr>
          <p:cNvSpPr/>
          <p:nvPr/>
        </p:nvSpPr>
        <p:spPr>
          <a:xfrm>
            <a:off x="2537" y="-8006"/>
            <a:ext cx="2029968" cy="230189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 Nova Light" panose="020B0304020202020204" pitchFamily="34" charset="0"/>
              </a:rPr>
              <a:t>Background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F7D1030-E537-C268-D65A-FDEB56390AB4}"/>
              </a:ext>
            </a:extLst>
          </p:cNvPr>
          <p:cNvSpPr/>
          <p:nvPr/>
        </p:nvSpPr>
        <p:spPr>
          <a:xfrm>
            <a:off x="2033929" y="-8006"/>
            <a:ext cx="2029968" cy="230189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 Nova Light" panose="020B0304020202020204" pitchFamily="34" charset="0"/>
              </a:rPr>
              <a:t>Methods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70214F4-70BC-A843-261E-AF9A6DA4203D}"/>
              </a:ext>
            </a:extLst>
          </p:cNvPr>
          <p:cNvSpPr/>
          <p:nvPr/>
        </p:nvSpPr>
        <p:spPr>
          <a:xfrm>
            <a:off x="4065321" y="-8006"/>
            <a:ext cx="2029968" cy="230189"/>
          </a:xfrm>
          <a:prstGeom prst="rect">
            <a:avLst/>
          </a:prstGeom>
          <a:solidFill>
            <a:schemeClr val="bg1">
              <a:alpha val="50196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 Nova Light" panose="020B0304020202020204" pitchFamily="34" charset="0"/>
              </a:rPr>
              <a:t>Results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71DB19C-A12A-D270-79AD-228A6329B022}"/>
              </a:ext>
            </a:extLst>
          </p:cNvPr>
          <p:cNvSpPr/>
          <p:nvPr/>
        </p:nvSpPr>
        <p:spPr>
          <a:xfrm>
            <a:off x="6096713" y="-8006"/>
            <a:ext cx="2029968" cy="230189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 Nova Light" panose="020B0304020202020204" pitchFamily="34" charset="0"/>
              </a:rPr>
              <a:t>Implications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55B57E5-6DCA-08FE-7194-9E41E55F7CF3}"/>
              </a:ext>
            </a:extLst>
          </p:cNvPr>
          <p:cNvSpPr/>
          <p:nvPr/>
        </p:nvSpPr>
        <p:spPr>
          <a:xfrm>
            <a:off x="8128105" y="-8006"/>
            <a:ext cx="2029968" cy="230189"/>
          </a:xfrm>
          <a:prstGeom prst="rect">
            <a:avLst/>
          </a:prstGeom>
          <a:solidFill>
            <a:srgbClr val="803AB3">
              <a:alpha val="5019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 Nova Light" panose="020B0304020202020204" pitchFamily="34" charset="0"/>
              </a:rPr>
              <a:t>Future Work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FCA2B41-0E58-EC2C-8471-AC3D86F35F44}"/>
              </a:ext>
            </a:extLst>
          </p:cNvPr>
          <p:cNvSpPr/>
          <p:nvPr/>
        </p:nvSpPr>
        <p:spPr>
          <a:xfrm>
            <a:off x="10159495" y="-8006"/>
            <a:ext cx="2029968" cy="230189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 Nova Light" panose="020B0304020202020204" pitchFamily="34" charset="0"/>
              </a:rPr>
              <a:t>Timeline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56D6CDC-88BE-F8B4-047C-96B92BC8CC72}"/>
              </a:ext>
            </a:extLst>
          </p:cNvPr>
          <p:cNvSpPr txBox="1"/>
          <p:nvPr/>
        </p:nvSpPr>
        <p:spPr>
          <a:xfrm>
            <a:off x="838199" y="1582170"/>
            <a:ext cx="10319658" cy="267765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742950" indent="-742950">
              <a:buFont typeface="Wingdings" pitchFamily="2" charset="2"/>
              <a:buChar char="v"/>
            </a:pPr>
            <a:r>
              <a:rPr lang="en-US" sz="2800" dirty="0">
                <a:solidFill>
                  <a:schemeClr val="tx1"/>
                </a:solidFill>
                <a:latin typeface="Arial Nova Light" panose="020B0304020202020204" pitchFamily="34" charset="0"/>
              </a:rPr>
              <a:t>Stable isotope ratios and elemental concentrations of carbon/nitrogen in bulk sediment</a:t>
            </a:r>
          </a:p>
          <a:p>
            <a:pPr marL="742950" indent="-742950">
              <a:buFont typeface="Wingdings" pitchFamily="2" charset="2"/>
              <a:buChar char="v"/>
            </a:pPr>
            <a:r>
              <a:rPr lang="en-US" sz="2800" dirty="0">
                <a:latin typeface="Arial Nova Light" panose="020B0304020202020204" pitchFamily="34" charset="0"/>
              </a:rPr>
              <a:t>Dissolved organic carbon and dissolved nitrogen in pore ice meltwater</a:t>
            </a:r>
          </a:p>
          <a:p>
            <a:pPr marL="742950" indent="-742950">
              <a:buFont typeface="Wingdings" pitchFamily="2" charset="2"/>
              <a:buChar char="v"/>
            </a:pPr>
            <a:r>
              <a:rPr lang="en-US" sz="2800" dirty="0">
                <a:solidFill>
                  <a:schemeClr val="tx1"/>
                </a:solidFill>
                <a:latin typeface="Arial Nova Light" panose="020B0304020202020204" pitchFamily="34" charset="0"/>
              </a:rPr>
              <a:t>Quantitative reconstruction of macrofossil assemblages to observe changes with core depth </a:t>
            </a:r>
          </a:p>
        </p:txBody>
      </p:sp>
    </p:spTree>
    <p:extLst>
      <p:ext uri="{BB962C8B-B14F-4D97-AF65-F5344CB8AC3E}">
        <p14:creationId xmlns:p14="http://schemas.microsoft.com/office/powerpoint/2010/main" val="1346118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CCFF41-6998-F177-34D1-73A9C01B3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239395"/>
            <a:ext cx="11353801" cy="1325563"/>
          </a:xfrm>
        </p:spPr>
        <p:txBody>
          <a:bodyPr anchor="ctr">
            <a:normAutofit/>
          </a:bodyPr>
          <a:lstStyle/>
          <a:p>
            <a:r>
              <a:rPr lang="en-US" sz="3200" dirty="0">
                <a:latin typeface="Arial Nova Light" panose="020B0304020202020204" pitchFamily="34" charset="0"/>
              </a:rPr>
              <a:t>Timeline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0C9EDEDA-735C-2E1C-D78E-608AD081E2E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9848880"/>
              </p:ext>
            </p:extLst>
          </p:nvPr>
        </p:nvGraphicFramePr>
        <p:xfrm>
          <a:off x="1654524" y="1582169"/>
          <a:ext cx="8882947" cy="3847058"/>
        </p:xfrm>
        <a:graphic>
          <a:graphicData uri="http://schemas.openxmlformats.org/drawingml/2006/table">
            <a:tbl>
              <a:tblPr firstCol="1" bandRow="1">
                <a:tableStyleId>{D7AC3CCA-C797-4891-BE02-D94E43425B78}</a:tableStyleId>
              </a:tblPr>
              <a:tblGrid>
                <a:gridCol w="1117832">
                  <a:extLst>
                    <a:ext uri="{9D8B030D-6E8A-4147-A177-3AD203B41FA5}">
                      <a16:colId xmlns:a16="http://schemas.microsoft.com/office/drawing/2014/main" val="2831264800"/>
                    </a:ext>
                  </a:extLst>
                </a:gridCol>
                <a:gridCol w="7765115">
                  <a:extLst>
                    <a:ext uri="{9D8B030D-6E8A-4147-A177-3AD203B41FA5}">
                      <a16:colId xmlns:a16="http://schemas.microsoft.com/office/drawing/2014/main" val="1679191046"/>
                    </a:ext>
                  </a:extLst>
                </a:gridCol>
              </a:tblGrid>
              <a:tr h="2053660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 dirty="0">
                          <a:effectLst/>
                          <a:latin typeface="Arial Nova Light" panose="020B0304020202020204" pitchFamily="34" charset="0"/>
                        </a:rPr>
                        <a:t>Fall/Winter 2023</a:t>
                      </a:r>
                      <a:endParaRPr lang="en-US" sz="1200" b="1" i="0" dirty="0">
                        <a:effectLst/>
                        <a:latin typeface="Arial Nova Light" panose="020B03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007" marR="67007" marT="0" marB="0"/>
                </a:tc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Times New Roman" panose="02020603050405020304" pitchFamily="18" charset="0"/>
                        <a:buChar char="-"/>
                      </a:pPr>
                      <a:r>
                        <a:rPr lang="en-US" sz="1200" b="0" i="0" dirty="0">
                          <a:effectLst/>
                          <a:latin typeface="Arial Nova Light" panose="020B0304020202020204" pitchFamily="34" charset="0"/>
                        </a:rPr>
                        <a:t>Presentation at RSENR Graduate Research Symposium (completed)</a:t>
                      </a:r>
                    </a:p>
                    <a:p>
                      <a:pPr marL="342900" marR="0" lvl="0" indent="-34290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Times New Roman" panose="02020603050405020304" pitchFamily="18" charset="0"/>
                        <a:buChar char="-"/>
                      </a:pPr>
                      <a:r>
                        <a:rPr lang="en-US" sz="1200" b="0" i="0" dirty="0">
                          <a:effectLst/>
                          <a:latin typeface="Arial Nova Light" panose="020B0304020202020204" pitchFamily="34" charset="0"/>
                        </a:rPr>
                        <a:t>Presentation at Graduate Climate Conference (completed) </a:t>
                      </a:r>
                    </a:p>
                    <a:p>
                      <a:pPr marL="342900" marR="0" lvl="0" indent="-34290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Times New Roman" panose="02020603050405020304" pitchFamily="18" charset="0"/>
                        <a:buChar char="-"/>
                      </a:pPr>
                      <a:r>
                        <a:rPr lang="en-US" sz="1200" b="0" i="0" dirty="0">
                          <a:effectLst/>
                          <a:latin typeface="Arial Nova Light" panose="020B0304020202020204" pitchFamily="34" charset="0"/>
                        </a:rPr>
                        <a:t>Proposal writing and defense (December 2023)</a:t>
                      </a:r>
                    </a:p>
                    <a:p>
                      <a:pPr marL="342900" marR="0" lvl="0" indent="-34290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Times New Roman" panose="02020603050405020304" pitchFamily="18" charset="0"/>
                        <a:buChar char="-"/>
                      </a:pPr>
                      <a:r>
                        <a:rPr lang="en-US" sz="1200" b="0" i="0" dirty="0">
                          <a:effectLst/>
                          <a:latin typeface="Arial Nova Light" panose="020B0304020202020204" pitchFamily="34" charset="0"/>
                        </a:rPr>
                        <a:t>Presentation at American Geophysical Union Fall Meeting (December 2023)</a:t>
                      </a:r>
                    </a:p>
                    <a:p>
                      <a:pPr marL="342900" marR="0" lvl="0" indent="-34290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Times New Roman" panose="02020603050405020304" pitchFamily="18" charset="0"/>
                        <a:buChar char="-"/>
                      </a:pPr>
                      <a:r>
                        <a:rPr lang="en-US" sz="1200" b="0" i="0" dirty="0">
                          <a:effectLst/>
                          <a:latin typeface="Arial Nova Light" panose="020B0304020202020204" pitchFamily="34" charset="0"/>
                        </a:rPr>
                        <a:t>Bulk sediment stable isotope and C:N measurements (in progress, tentative December 2023)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Times New Roman" panose="02020603050405020304" pitchFamily="18" charset="0"/>
                        <a:buChar char="-"/>
                        <a:tabLst/>
                        <a:defRPr/>
                      </a:pPr>
                      <a:r>
                        <a:rPr lang="en-US" sz="1200" b="0" i="0" dirty="0">
                          <a:effectLst/>
                          <a:latin typeface="Arial Nova Light" panose="020B0304020202020204" pitchFamily="34" charset="0"/>
                        </a:rPr>
                        <a:t>Dissolved organic carbon, total nitrogen measurements, dissolved inorganic carbon in pore ice meltwater at UVM Environmental Geochemistry Lab (in progress, tentative January 2023)</a:t>
                      </a:r>
                    </a:p>
                  </a:txBody>
                  <a:tcPr marL="67007" marR="67007" marT="0" marB="0"/>
                </a:tc>
                <a:extLst>
                  <a:ext uri="{0D108BD9-81ED-4DB2-BD59-A6C34878D82A}">
                    <a16:rowId xmlns:a16="http://schemas.microsoft.com/office/drawing/2014/main" val="2793163838"/>
                  </a:ext>
                </a:extLst>
              </a:tr>
              <a:tr h="1219200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 dirty="0">
                          <a:effectLst/>
                          <a:latin typeface="Arial Nova Light" panose="020B0304020202020204" pitchFamily="34" charset="0"/>
                        </a:rPr>
                        <a:t>Spring 2024</a:t>
                      </a:r>
                      <a:endParaRPr lang="en-US" sz="1200" b="1" i="0" dirty="0">
                        <a:effectLst/>
                        <a:latin typeface="Arial Nova Light" panose="020B03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007" marR="67007" marT="0" marB="0"/>
                </a:tc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Times New Roman" panose="02020603050405020304" pitchFamily="18" charset="0"/>
                        <a:buChar char="-"/>
                      </a:pPr>
                      <a:r>
                        <a:rPr lang="en-US" sz="1200" b="0" i="0" dirty="0">
                          <a:effectLst/>
                          <a:latin typeface="Arial Nova Light" panose="020B0304020202020204" pitchFamily="34" charset="0"/>
                        </a:rPr>
                        <a:t>Presentation at European Geophysical Union Spring Meeting </a:t>
                      </a:r>
                    </a:p>
                    <a:p>
                      <a:pPr marL="342900" marR="0" lvl="0" indent="-34290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Times New Roman" panose="02020603050405020304" pitchFamily="18" charset="0"/>
                        <a:buChar char="-"/>
                      </a:pPr>
                      <a:r>
                        <a:rPr lang="en-US" sz="1200" b="0" i="0" dirty="0">
                          <a:effectLst/>
                          <a:latin typeface="Arial Nova Light" panose="020B0304020202020204" pitchFamily="34" charset="0"/>
                        </a:rPr>
                        <a:t>Macrofossil counting for quantitative taxa reconstructions (Using reference specimen collection @ Lamont Doherty Earth Observatory, Palisades NY with mentorship from D. Peteet)</a:t>
                      </a:r>
                    </a:p>
                    <a:p>
                      <a:pPr marL="342900" marR="0" lvl="0" indent="-34290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Times New Roman" panose="02020603050405020304" pitchFamily="18" charset="0"/>
                        <a:buChar char="-"/>
                      </a:pPr>
                      <a:r>
                        <a:rPr lang="en-US" sz="1200" b="0" i="0" dirty="0">
                          <a:effectLst/>
                          <a:latin typeface="Arial Nova Light" panose="020B0304020202020204" pitchFamily="34" charset="0"/>
                        </a:rPr>
                        <a:t>Begin writing thesis </a:t>
                      </a:r>
                      <a:endParaRPr lang="en-US" sz="1200" b="0" i="0" dirty="0">
                        <a:effectLst/>
                        <a:latin typeface="Arial Nova Light" panose="020B03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007" marR="67007" marT="0" marB="0"/>
                </a:tc>
                <a:extLst>
                  <a:ext uri="{0D108BD9-81ED-4DB2-BD59-A6C34878D82A}">
                    <a16:rowId xmlns:a16="http://schemas.microsoft.com/office/drawing/2014/main" val="3681594078"/>
                  </a:ext>
                </a:extLst>
              </a:tr>
              <a:tr h="574198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 dirty="0">
                          <a:solidFill>
                            <a:schemeClr val="tx1"/>
                          </a:solidFill>
                          <a:effectLst/>
                          <a:latin typeface="Arial Nova Light" panose="020B0304020202020204" pitchFamily="34" charset="0"/>
                        </a:rPr>
                        <a:t>Summer 2024</a:t>
                      </a:r>
                      <a:endParaRPr lang="en-US" sz="1200" b="1" i="0" dirty="0">
                        <a:solidFill>
                          <a:schemeClr val="tx1"/>
                        </a:solidFill>
                        <a:effectLst/>
                        <a:latin typeface="Arial Nova Light" panose="020B03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007" marR="67007" marT="0" marB="0"/>
                </a:tc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Times New Roman" panose="02020603050405020304" pitchFamily="18" charset="0"/>
                        <a:buChar char="-"/>
                      </a:pPr>
                      <a:r>
                        <a:rPr lang="en-US" sz="1200" b="0" i="0" dirty="0">
                          <a:effectLst/>
                          <a:latin typeface="Arial Nova Light" panose="020B0304020202020204" pitchFamily="34" charset="0"/>
                        </a:rPr>
                        <a:t>Continue writing and defend thesis</a:t>
                      </a:r>
                      <a:endParaRPr lang="en-US" sz="1200" b="0" i="0" dirty="0">
                        <a:effectLst/>
                        <a:latin typeface="Arial Nova Light" panose="020B03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007" marR="67007" marT="0" marB="0"/>
                </a:tc>
                <a:extLst>
                  <a:ext uri="{0D108BD9-81ED-4DB2-BD59-A6C34878D82A}">
                    <a16:rowId xmlns:a16="http://schemas.microsoft.com/office/drawing/2014/main" val="1165463417"/>
                  </a:ext>
                </a:extLst>
              </a:tr>
            </a:tbl>
          </a:graphicData>
        </a:graphic>
      </p:graphicFrame>
      <p:sp>
        <p:nvSpPr>
          <p:cNvPr id="10" name="Rectangle 9">
            <a:extLst>
              <a:ext uri="{FF2B5EF4-FFF2-40B4-BE49-F238E27FC236}">
                <a16:creationId xmlns:a16="http://schemas.microsoft.com/office/drawing/2014/main" id="{629BCF5F-EEF8-C150-9105-E501BD23DAC7}"/>
              </a:ext>
            </a:extLst>
          </p:cNvPr>
          <p:cNvSpPr/>
          <p:nvPr/>
        </p:nvSpPr>
        <p:spPr>
          <a:xfrm>
            <a:off x="2537" y="-8006"/>
            <a:ext cx="2029968" cy="230189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 Nova Light" panose="020B0304020202020204" pitchFamily="34" charset="0"/>
              </a:rPr>
              <a:t>Background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E09ECCF-C154-1CEF-70EB-A11EC1EFCC20}"/>
              </a:ext>
            </a:extLst>
          </p:cNvPr>
          <p:cNvSpPr/>
          <p:nvPr/>
        </p:nvSpPr>
        <p:spPr>
          <a:xfrm>
            <a:off x="2033929" y="-8006"/>
            <a:ext cx="2029968" cy="230189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 Nova Light" panose="020B0304020202020204" pitchFamily="34" charset="0"/>
              </a:rPr>
              <a:t>Methods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A3411B0-12FA-9AB7-601F-30AB7E921B9A}"/>
              </a:ext>
            </a:extLst>
          </p:cNvPr>
          <p:cNvSpPr/>
          <p:nvPr/>
        </p:nvSpPr>
        <p:spPr>
          <a:xfrm>
            <a:off x="4065321" y="-8006"/>
            <a:ext cx="2029968" cy="230189"/>
          </a:xfrm>
          <a:prstGeom prst="rect">
            <a:avLst/>
          </a:prstGeom>
          <a:solidFill>
            <a:schemeClr val="bg1">
              <a:alpha val="50196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 Nova Light" panose="020B0304020202020204" pitchFamily="34" charset="0"/>
              </a:rPr>
              <a:t>Results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3B8CB73-C06C-5998-E078-8133B9068DB0}"/>
              </a:ext>
            </a:extLst>
          </p:cNvPr>
          <p:cNvSpPr/>
          <p:nvPr/>
        </p:nvSpPr>
        <p:spPr>
          <a:xfrm>
            <a:off x="6096713" y="-8006"/>
            <a:ext cx="2029968" cy="230189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 Nova Light" panose="020B0304020202020204" pitchFamily="34" charset="0"/>
              </a:rPr>
              <a:t>Implications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31016AE-4E6C-CE68-264C-4E13C71D4571}"/>
              </a:ext>
            </a:extLst>
          </p:cNvPr>
          <p:cNvSpPr/>
          <p:nvPr/>
        </p:nvSpPr>
        <p:spPr>
          <a:xfrm>
            <a:off x="8128105" y="-8006"/>
            <a:ext cx="2029968" cy="230189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 Nova Light" panose="020B0304020202020204" pitchFamily="34" charset="0"/>
              </a:rPr>
              <a:t>Future Work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81A85B5-E2A3-5764-B9A8-11F2934F50B2}"/>
              </a:ext>
            </a:extLst>
          </p:cNvPr>
          <p:cNvSpPr/>
          <p:nvPr/>
        </p:nvSpPr>
        <p:spPr>
          <a:xfrm>
            <a:off x="10159495" y="-8006"/>
            <a:ext cx="2029968" cy="230189"/>
          </a:xfrm>
          <a:prstGeom prst="rect">
            <a:avLst/>
          </a:prstGeom>
          <a:solidFill>
            <a:srgbClr val="803AB3">
              <a:alpha val="5019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 Nova Light" panose="020B0304020202020204" pitchFamily="34" charset="0"/>
              </a:rPr>
              <a:t>Timeline</a:t>
            </a:r>
          </a:p>
        </p:txBody>
      </p:sp>
    </p:spTree>
    <p:extLst>
      <p:ext uri="{BB962C8B-B14F-4D97-AF65-F5344CB8AC3E}">
        <p14:creationId xmlns:p14="http://schemas.microsoft.com/office/powerpoint/2010/main" val="31972413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06F0EB-21B2-B0DB-A56E-0D8C9B9C8D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Arial Nova Light" panose="020B0304020202020204" pitchFamily="34" charset="0"/>
              </a:rPr>
              <a:t>Acknowledgements</a:t>
            </a:r>
          </a:p>
        </p:txBody>
      </p:sp>
      <p:pic>
        <p:nvPicPr>
          <p:cNvPr id="7" name="Content Placeholder 4" descr="A map of the world with a red star&#10;&#10;Description automatically generated with low confidence">
            <a:extLst>
              <a:ext uri="{FF2B5EF4-FFF2-40B4-BE49-F238E27FC236}">
                <a16:creationId xmlns:a16="http://schemas.microsoft.com/office/drawing/2014/main" id="{B2929F14-8AEC-2A8E-4CA5-7E7DBD5F10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9220" y="1573101"/>
            <a:ext cx="9993559" cy="4537413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93F7FC87-FC7B-9184-05F2-33CF4AA21F5B}"/>
              </a:ext>
            </a:extLst>
          </p:cNvPr>
          <p:cNvSpPr txBox="1">
            <a:spLocks/>
          </p:cNvSpPr>
          <p:nvPr/>
        </p:nvSpPr>
        <p:spPr>
          <a:xfrm>
            <a:off x="0" y="2481318"/>
            <a:ext cx="12192000" cy="1895363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>
                <a:latin typeface="Arial Nova Light" panose="020B0304020202020204" pitchFamily="34" charset="0"/>
              </a:rPr>
              <a:t>Thank you for listening! Questions?</a:t>
            </a:r>
          </a:p>
        </p:txBody>
      </p:sp>
      <p:pic>
        <p:nvPicPr>
          <p:cNvPr id="4" name="Picture 3" descr="A group of people in a room&#10;&#10;Description automatically generated">
            <a:extLst>
              <a:ext uri="{FF2B5EF4-FFF2-40B4-BE49-F238E27FC236}">
                <a16:creationId xmlns:a16="http://schemas.microsoft.com/office/drawing/2014/main" id="{CFA00FFE-BE4B-4685-80E1-D0C5BBD4254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684" y="2601080"/>
            <a:ext cx="1744052" cy="1655838"/>
          </a:xfrm>
          <a:prstGeom prst="rect">
            <a:avLst/>
          </a:prstGeom>
        </p:spPr>
      </p:pic>
      <p:pic>
        <p:nvPicPr>
          <p:cNvPr id="9" name="Picture 8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176FA8E7-EE3B-6526-D24B-3F048C9AC13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91460" y="2601874"/>
            <a:ext cx="2203855" cy="1655044"/>
          </a:xfrm>
          <a:prstGeom prst="rect">
            <a:avLst/>
          </a:prstGeom>
        </p:spPr>
      </p:pic>
      <p:pic>
        <p:nvPicPr>
          <p:cNvPr id="11" name="Picture 10" descr="A dog on a beach&#10;&#10;Description automatically generated">
            <a:extLst>
              <a:ext uri="{FF2B5EF4-FFF2-40B4-BE49-F238E27FC236}">
                <a16:creationId xmlns:a16="http://schemas.microsoft.com/office/drawing/2014/main" id="{54C085B4-409D-E3E3-283E-53945748C9F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33527" y="6037777"/>
            <a:ext cx="839910" cy="739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889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CCFF41-6998-F177-34D1-73A9C01B3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latin typeface="Arial Nova Light" panose="020B0304020202020204" pitchFamily="34" charset="0"/>
              </a:rPr>
              <a:t>The Arctic is changing</a:t>
            </a:r>
          </a:p>
        </p:txBody>
      </p:sp>
      <p:pic>
        <p:nvPicPr>
          <p:cNvPr id="13" name="Content Placeholder 4" descr="A diagram of the earth and the temperature trend&#10;&#10;Description automatically generated with medium confidence">
            <a:extLst>
              <a:ext uri="{FF2B5EF4-FFF2-40B4-BE49-F238E27FC236}">
                <a16:creationId xmlns:a16="http://schemas.microsoft.com/office/drawing/2014/main" id="{88B879A3-A224-E495-4F4D-77101AD93E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3200" y="2236002"/>
            <a:ext cx="5892800" cy="2724935"/>
          </a:xfrm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15021242-66D5-FE2C-2BDB-240FF9F7C1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293245" y="1019645"/>
            <a:ext cx="5114318" cy="515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30CBE93-CF47-101D-43DD-B4698E1C7ED1}"/>
              </a:ext>
            </a:extLst>
          </p:cNvPr>
          <p:cNvSpPr txBox="1"/>
          <p:nvPr/>
        </p:nvSpPr>
        <p:spPr>
          <a:xfrm>
            <a:off x="0" y="6488668"/>
            <a:ext cx="22470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>
                <a:latin typeface="Arial Nova Light" panose="020B0304020202020204" pitchFamily="34" charset="0"/>
              </a:rPr>
              <a:t>Rantanen</a:t>
            </a:r>
            <a:r>
              <a:rPr lang="en-US" i="1" dirty="0">
                <a:latin typeface="Arial Nova Light" panose="020B0304020202020204" pitchFamily="34" charset="0"/>
              </a:rPr>
              <a:t> et al. 2022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995B64A-1C79-100A-FA1B-0BEBEE0A41BC}"/>
              </a:ext>
            </a:extLst>
          </p:cNvPr>
          <p:cNvSpPr txBox="1"/>
          <p:nvPr/>
        </p:nvSpPr>
        <p:spPr>
          <a:xfrm>
            <a:off x="10670791" y="6511405"/>
            <a:ext cx="14177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latin typeface="Arial Nova Light" panose="020B0304020202020204" pitchFamily="34" charset="0"/>
              </a:rPr>
              <a:t>NASA, 2021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38341BC-41F1-6734-CF93-54780CAD0089}"/>
              </a:ext>
            </a:extLst>
          </p:cNvPr>
          <p:cNvSpPr txBox="1"/>
          <p:nvPr/>
        </p:nvSpPr>
        <p:spPr>
          <a:xfrm>
            <a:off x="8310031" y="6150114"/>
            <a:ext cx="10807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2000-2016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0784DE1-B451-D109-F3B0-201BFFDB20DA}"/>
              </a:ext>
            </a:extLst>
          </p:cNvPr>
          <p:cNvSpPr/>
          <p:nvPr/>
        </p:nvSpPr>
        <p:spPr>
          <a:xfrm>
            <a:off x="2537" y="-8005"/>
            <a:ext cx="2029968" cy="230189"/>
          </a:xfrm>
          <a:prstGeom prst="rect">
            <a:avLst/>
          </a:prstGeom>
          <a:solidFill>
            <a:srgbClr val="803AB3">
              <a:alpha val="5019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 Nova Light" panose="020B0304020202020204" pitchFamily="34" charset="0"/>
              </a:rPr>
              <a:t>Background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DCF7307-38F8-5594-20B1-A10FA131284C}"/>
              </a:ext>
            </a:extLst>
          </p:cNvPr>
          <p:cNvSpPr/>
          <p:nvPr/>
        </p:nvSpPr>
        <p:spPr>
          <a:xfrm>
            <a:off x="2033929" y="-8005"/>
            <a:ext cx="2029968" cy="230189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 Nova Light" panose="020B0304020202020204" pitchFamily="34" charset="0"/>
              </a:rPr>
              <a:t>Methods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CFFFA67-F6CE-817E-0009-F496938D490B}"/>
              </a:ext>
            </a:extLst>
          </p:cNvPr>
          <p:cNvSpPr/>
          <p:nvPr/>
        </p:nvSpPr>
        <p:spPr>
          <a:xfrm>
            <a:off x="4065321" y="-8005"/>
            <a:ext cx="2029968" cy="230189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 Nova Light" panose="020B0304020202020204" pitchFamily="34" charset="0"/>
              </a:rPr>
              <a:t>Results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97FFD6A-ACA2-4059-5DC4-C31BFA199ED9}"/>
              </a:ext>
            </a:extLst>
          </p:cNvPr>
          <p:cNvSpPr/>
          <p:nvPr/>
        </p:nvSpPr>
        <p:spPr>
          <a:xfrm>
            <a:off x="6096713" y="-8005"/>
            <a:ext cx="2029968" cy="230189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 Nova Light" panose="020B0304020202020204" pitchFamily="34" charset="0"/>
              </a:rPr>
              <a:t>Implications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17F378E-9FAB-9CE3-098E-7F35416A81F3}"/>
              </a:ext>
            </a:extLst>
          </p:cNvPr>
          <p:cNvSpPr/>
          <p:nvPr/>
        </p:nvSpPr>
        <p:spPr>
          <a:xfrm>
            <a:off x="8128105" y="-8005"/>
            <a:ext cx="2029968" cy="230189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 Nova Light" panose="020B0304020202020204" pitchFamily="34" charset="0"/>
              </a:rPr>
              <a:t>Future Work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80A4EDD-222F-8809-46B5-BD620F2CDA96}"/>
              </a:ext>
            </a:extLst>
          </p:cNvPr>
          <p:cNvSpPr/>
          <p:nvPr/>
        </p:nvSpPr>
        <p:spPr>
          <a:xfrm>
            <a:off x="10159495" y="-8006"/>
            <a:ext cx="2029968" cy="230189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 Nova Light" panose="020B0304020202020204" pitchFamily="34" charset="0"/>
              </a:rPr>
              <a:t>Timeline</a:t>
            </a:r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ECC3262B-84DD-F3DA-E33D-DB3BC90B75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774240" y="269128"/>
            <a:ext cx="1417760" cy="1645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D9726FD2-0077-62D2-8164-4B33BA734675}"/>
              </a:ext>
            </a:extLst>
          </p:cNvPr>
          <p:cNvSpPr txBox="1"/>
          <p:nvPr/>
        </p:nvSpPr>
        <p:spPr>
          <a:xfrm>
            <a:off x="1123545" y="4960937"/>
            <a:ext cx="4245324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600" dirty="0">
                <a:solidFill>
                  <a:srgbClr val="C00000"/>
                </a:solidFill>
                <a:latin typeface="Arial Nova Light" panose="020B0304020202020204" pitchFamily="34" charset="0"/>
              </a:rPr>
              <a:t>Dark lines= Arctic </a:t>
            </a:r>
          </a:p>
          <a:p>
            <a:pPr algn="ctr"/>
            <a:r>
              <a:rPr lang="en-US" sz="1600" dirty="0">
                <a:solidFill>
                  <a:srgbClr val="C00000"/>
                </a:solidFill>
                <a:latin typeface="Arial Nova Light" panose="020B0304020202020204" pitchFamily="34" charset="0"/>
              </a:rPr>
              <a:t>Light lines= Global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BE854E6-F434-7AED-1213-ED2759DAB9B7}"/>
              </a:ext>
            </a:extLst>
          </p:cNvPr>
          <p:cNvSpPr/>
          <p:nvPr/>
        </p:nvSpPr>
        <p:spPr>
          <a:xfrm>
            <a:off x="8652933" y="1557867"/>
            <a:ext cx="1828800" cy="1642533"/>
          </a:xfrm>
          <a:prstGeom prst="rect">
            <a:avLst/>
          </a:prstGeom>
          <a:noFill/>
          <a:ln w="38100">
            <a:solidFill>
              <a:srgbClr val="803AB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278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CCFF41-6998-F177-34D1-73A9C01B3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223" y="334294"/>
            <a:ext cx="12120777" cy="1325563"/>
          </a:xfrm>
        </p:spPr>
        <p:txBody>
          <a:bodyPr>
            <a:noAutofit/>
          </a:bodyPr>
          <a:lstStyle/>
          <a:p>
            <a:pPr algn="ctr"/>
            <a:r>
              <a:rPr lang="en-US" sz="3200" dirty="0">
                <a:latin typeface="Arial Nova Light" panose="020B0304020202020204" pitchFamily="34" charset="0"/>
              </a:rPr>
              <a:t>Arctic vegetation responds to and interacts with changes in the atmosphere and soil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AFDDF8D-7D9B-309D-8991-1170E24C9D44}"/>
              </a:ext>
            </a:extLst>
          </p:cNvPr>
          <p:cNvSpPr/>
          <p:nvPr/>
        </p:nvSpPr>
        <p:spPr>
          <a:xfrm>
            <a:off x="2537" y="-8005"/>
            <a:ext cx="2029968" cy="230189"/>
          </a:xfrm>
          <a:prstGeom prst="rect">
            <a:avLst/>
          </a:prstGeom>
          <a:solidFill>
            <a:srgbClr val="803AB3">
              <a:alpha val="5019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 Nova Light" panose="020B0304020202020204" pitchFamily="34" charset="0"/>
              </a:rPr>
              <a:t>Background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04CAAF6-DEBE-71BA-C53E-210C4E66BA21}"/>
              </a:ext>
            </a:extLst>
          </p:cNvPr>
          <p:cNvSpPr/>
          <p:nvPr/>
        </p:nvSpPr>
        <p:spPr>
          <a:xfrm>
            <a:off x="2033929" y="-8005"/>
            <a:ext cx="2029968" cy="230189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 Nova Light" panose="020B0304020202020204" pitchFamily="34" charset="0"/>
              </a:rPr>
              <a:t>Methods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45F93EE-B57A-5BEE-B2B7-D2E60E142471}"/>
              </a:ext>
            </a:extLst>
          </p:cNvPr>
          <p:cNvSpPr/>
          <p:nvPr/>
        </p:nvSpPr>
        <p:spPr>
          <a:xfrm>
            <a:off x="4065321" y="-8005"/>
            <a:ext cx="2029968" cy="230189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 Nova Light" panose="020B0304020202020204" pitchFamily="34" charset="0"/>
              </a:rPr>
              <a:t>Results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BA02F6A-7431-D3CD-E443-C7094EB0F8E9}"/>
              </a:ext>
            </a:extLst>
          </p:cNvPr>
          <p:cNvSpPr/>
          <p:nvPr/>
        </p:nvSpPr>
        <p:spPr>
          <a:xfrm>
            <a:off x="6096713" y="-8005"/>
            <a:ext cx="2029968" cy="230189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 Nova Light" panose="020B0304020202020204" pitchFamily="34" charset="0"/>
              </a:rPr>
              <a:t>Implications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442A9AD-D086-A847-7877-6970215F1928}"/>
              </a:ext>
            </a:extLst>
          </p:cNvPr>
          <p:cNvSpPr/>
          <p:nvPr/>
        </p:nvSpPr>
        <p:spPr>
          <a:xfrm>
            <a:off x="8128105" y="-8005"/>
            <a:ext cx="2029968" cy="230189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 Nova Light" panose="020B0304020202020204" pitchFamily="34" charset="0"/>
              </a:rPr>
              <a:t>Future Work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EDAA346E-A4CB-0256-A1E3-9A184D3B0F60}"/>
              </a:ext>
            </a:extLst>
          </p:cNvPr>
          <p:cNvSpPr/>
          <p:nvPr/>
        </p:nvSpPr>
        <p:spPr>
          <a:xfrm>
            <a:off x="10159495" y="-8006"/>
            <a:ext cx="2029968" cy="230189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 Nova Light" panose="020B0304020202020204" pitchFamily="34" charset="0"/>
              </a:rPr>
              <a:t>Timeline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6C62914-70AF-C894-F38F-DAFE8044A22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83185" y="1659857"/>
            <a:ext cx="7496852" cy="480526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CD6E344-C6EF-A4F5-3429-3A318CB56C57}"/>
              </a:ext>
            </a:extLst>
          </p:cNvPr>
          <p:cNvSpPr txBox="1"/>
          <p:nvPr/>
        </p:nvSpPr>
        <p:spPr>
          <a:xfrm>
            <a:off x="9855041" y="6486889"/>
            <a:ext cx="23344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latin typeface="Arial Nova Light" panose="020B0304020202020204" pitchFamily="34" charset="0"/>
              </a:rPr>
              <a:t>Mekonnen et al. 2021</a:t>
            </a:r>
          </a:p>
        </p:txBody>
      </p:sp>
      <p:sp>
        <p:nvSpPr>
          <p:cNvPr id="3" name="5-Point Star 2">
            <a:extLst>
              <a:ext uri="{FF2B5EF4-FFF2-40B4-BE49-F238E27FC236}">
                <a16:creationId xmlns:a16="http://schemas.microsoft.com/office/drawing/2014/main" id="{1401F511-2E24-E98B-CBF0-526422E7D047}"/>
              </a:ext>
            </a:extLst>
          </p:cNvPr>
          <p:cNvSpPr/>
          <p:nvPr/>
        </p:nvSpPr>
        <p:spPr>
          <a:xfrm>
            <a:off x="2191986" y="4840902"/>
            <a:ext cx="382398" cy="357241"/>
          </a:xfrm>
          <a:prstGeom prst="star5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5-Point Star 12">
            <a:extLst>
              <a:ext uri="{FF2B5EF4-FFF2-40B4-BE49-F238E27FC236}">
                <a16:creationId xmlns:a16="http://schemas.microsoft.com/office/drawing/2014/main" id="{AEC6DB13-AF56-7434-8E4B-81ADCBA6C6FB}"/>
              </a:ext>
            </a:extLst>
          </p:cNvPr>
          <p:cNvSpPr/>
          <p:nvPr/>
        </p:nvSpPr>
        <p:spPr>
          <a:xfrm>
            <a:off x="5580793" y="3705248"/>
            <a:ext cx="382398" cy="357241"/>
          </a:xfrm>
          <a:prstGeom prst="star5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5-Point Star 6">
            <a:extLst>
              <a:ext uri="{FF2B5EF4-FFF2-40B4-BE49-F238E27FC236}">
                <a16:creationId xmlns:a16="http://schemas.microsoft.com/office/drawing/2014/main" id="{7761687D-EA29-A336-56DA-03BC851D40B2}"/>
              </a:ext>
            </a:extLst>
          </p:cNvPr>
          <p:cNvSpPr/>
          <p:nvPr/>
        </p:nvSpPr>
        <p:spPr>
          <a:xfrm>
            <a:off x="3902310" y="3894752"/>
            <a:ext cx="382398" cy="357241"/>
          </a:xfrm>
          <a:prstGeom prst="star5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884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3" grpId="0" animBg="1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>
            <a:extLst>
              <a:ext uri="{FF2B5EF4-FFF2-40B4-BE49-F238E27FC236}">
                <a16:creationId xmlns:a16="http://schemas.microsoft.com/office/drawing/2014/main" id="{F00C0139-4E0C-0F63-2FC3-80CC92312AA9}"/>
              </a:ext>
            </a:extLst>
          </p:cNvPr>
          <p:cNvSpPr txBox="1">
            <a:spLocks/>
          </p:cNvSpPr>
          <p:nvPr/>
        </p:nvSpPr>
        <p:spPr>
          <a:xfrm>
            <a:off x="93055" y="378637"/>
            <a:ext cx="11906207" cy="1325563"/>
          </a:xfrm>
          <a:prstGeom prst="rect">
            <a:avLst/>
          </a:prstGeom>
          <a:solidFill>
            <a:srgbClr val="FFFFFF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latin typeface="Arial Nova Light" panose="020B0304020202020204" pitchFamily="34" charset="0"/>
              </a:rPr>
              <a:t>Archive history: Project ice worm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096A73A-D8E1-9467-292E-F43E6B2BE2A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39034" y="2038930"/>
            <a:ext cx="2635222" cy="360323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5B6A8C9-C900-C0EF-366A-503C1A275D2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68982" y="2038930"/>
            <a:ext cx="2563117" cy="360323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2" descr="The layout plan of Camp Century">
            <a:extLst>
              <a:ext uri="{FF2B5EF4-FFF2-40B4-BE49-F238E27FC236}">
                <a16:creationId xmlns:a16="http://schemas.microsoft.com/office/drawing/2014/main" id="{8B067D9F-5819-517E-87CC-F0A579D0947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30" t="7205" r="330"/>
          <a:stretch/>
        </p:blipFill>
        <p:spPr bwMode="auto">
          <a:xfrm>
            <a:off x="9016698" y="2038930"/>
            <a:ext cx="3069578" cy="360323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4BCCC3D-053F-7F90-2AB3-08B2E02C8C7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860653"/>
            <a:ext cx="2844309" cy="3883017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79ED9449-2B10-C253-2303-B06DE257FCD7}"/>
              </a:ext>
            </a:extLst>
          </p:cNvPr>
          <p:cNvSpPr/>
          <p:nvPr/>
        </p:nvSpPr>
        <p:spPr>
          <a:xfrm>
            <a:off x="2537" y="-8005"/>
            <a:ext cx="2029968" cy="230189"/>
          </a:xfrm>
          <a:prstGeom prst="rect">
            <a:avLst/>
          </a:prstGeom>
          <a:solidFill>
            <a:srgbClr val="803AB3">
              <a:alpha val="5019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 Nova Light" panose="020B0304020202020204" pitchFamily="34" charset="0"/>
              </a:rPr>
              <a:t>Background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C70EA78-B68E-49BA-6960-22AC8B4561F3}"/>
              </a:ext>
            </a:extLst>
          </p:cNvPr>
          <p:cNvSpPr/>
          <p:nvPr/>
        </p:nvSpPr>
        <p:spPr>
          <a:xfrm>
            <a:off x="2033929" y="-8005"/>
            <a:ext cx="2029968" cy="230189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 Nova Light" panose="020B0304020202020204" pitchFamily="34" charset="0"/>
              </a:rPr>
              <a:t>Methods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6C5F75B-C345-D718-FE0F-31BF22C5FEC0}"/>
              </a:ext>
            </a:extLst>
          </p:cNvPr>
          <p:cNvSpPr/>
          <p:nvPr/>
        </p:nvSpPr>
        <p:spPr>
          <a:xfrm>
            <a:off x="4065321" y="-8005"/>
            <a:ext cx="2029968" cy="230189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 Nova Light" panose="020B0304020202020204" pitchFamily="34" charset="0"/>
              </a:rPr>
              <a:t>Results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2F0DC8A-1D47-3C68-D195-142DA47BC877}"/>
              </a:ext>
            </a:extLst>
          </p:cNvPr>
          <p:cNvSpPr/>
          <p:nvPr/>
        </p:nvSpPr>
        <p:spPr>
          <a:xfrm>
            <a:off x="6096713" y="-8005"/>
            <a:ext cx="2029968" cy="230189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 Nova Light" panose="020B0304020202020204" pitchFamily="34" charset="0"/>
              </a:rPr>
              <a:t>Implications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324BCC3-F31C-7788-EF03-A96741710BBF}"/>
              </a:ext>
            </a:extLst>
          </p:cNvPr>
          <p:cNvSpPr/>
          <p:nvPr/>
        </p:nvSpPr>
        <p:spPr>
          <a:xfrm>
            <a:off x="8128105" y="-8005"/>
            <a:ext cx="2029968" cy="230189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 Nova Light" panose="020B0304020202020204" pitchFamily="34" charset="0"/>
              </a:rPr>
              <a:t>Future Work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EBBF576-3619-31E0-575D-2814E03D0896}"/>
              </a:ext>
            </a:extLst>
          </p:cNvPr>
          <p:cNvSpPr/>
          <p:nvPr/>
        </p:nvSpPr>
        <p:spPr>
          <a:xfrm>
            <a:off x="10159495" y="-8006"/>
            <a:ext cx="2029968" cy="230189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 Nova Light" panose="020B0304020202020204" pitchFamily="34" charset="0"/>
              </a:rPr>
              <a:t>Timeline</a:t>
            </a:r>
          </a:p>
        </p:txBody>
      </p:sp>
    </p:spTree>
    <p:extLst>
      <p:ext uri="{BB962C8B-B14F-4D97-AF65-F5344CB8AC3E}">
        <p14:creationId xmlns:p14="http://schemas.microsoft.com/office/powerpoint/2010/main" val="1814304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7BB020A2-70A9-2BC5-FBE5-58C16562421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2738" y="1788308"/>
            <a:ext cx="5791175" cy="423691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DD0D19B-7A9E-D855-E2E7-136889AD6B3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08088" y="1788308"/>
            <a:ext cx="5791174" cy="423691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DCCFF41-6998-F177-34D1-73A9C01B3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latin typeface="Arial Nova Light" panose="020B0304020202020204" pitchFamily="34" charset="0"/>
              </a:rPr>
              <a:t>Archive history: Project Ice Worm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F00C0139-4E0C-0F63-2FC3-80CC92312AA9}"/>
              </a:ext>
            </a:extLst>
          </p:cNvPr>
          <p:cNvSpPr txBox="1">
            <a:spLocks/>
          </p:cNvSpPr>
          <p:nvPr/>
        </p:nvSpPr>
        <p:spPr>
          <a:xfrm>
            <a:off x="93055" y="378637"/>
            <a:ext cx="11906207" cy="1325563"/>
          </a:xfrm>
          <a:prstGeom prst="rect">
            <a:avLst/>
          </a:prstGeom>
          <a:solidFill>
            <a:srgbClr val="FFFFFF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latin typeface="Arial Nova Light" panose="020B0304020202020204" pitchFamily="34" charset="0"/>
              </a:rPr>
              <a:t>Archive history: The first deep ice core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9ED9449-2B10-C253-2303-B06DE257FCD7}"/>
              </a:ext>
            </a:extLst>
          </p:cNvPr>
          <p:cNvSpPr/>
          <p:nvPr/>
        </p:nvSpPr>
        <p:spPr>
          <a:xfrm>
            <a:off x="2537" y="-8005"/>
            <a:ext cx="2029968" cy="230189"/>
          </a:xfrm>
          <a:prstGeom prst="rect">
            <a:avLst/>
          </a:prstGeom>
          <a:solidFill>
            <a:srgbClr val="803AB3">
              <a:alpha val="5019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 Nova Light" panose="020B0304020202020204" pitchFamily="34" charset="0"/>
              </a:rPr>
              <a:t>Background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C70EA78-B68E-49BA-6960-22AC8B4561F3}"/>
              </a:ext>
            </a:extLst>
          </p:cNvPr>
          <p:cNvSpPr/>
          <p:nvPr/>
        </p:nvSpPr>
        <p:spPr>
          <a:xfrm>
            <a:off x="2033929" y="-8005"/>
            <a:ext cx="2029968" cy="230189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 Nova Light" panose="020B0304020202020204" pitchFamily="34" charset="0"/>
              </a:rPr>
              <a:t>Methods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6C5F75B-C345-D718-FE0F-31BF22C5FEC0}"/>
              </a:ext>
            </a:extLst>
          </p:cNvPr>
          <p:cNvSpPr/>
          <p:nvPr/>
        </p:nvSpPr>
        <p:spPr>
          <a:xfrm>
            <a:off x="4065321" y="-8005"/>
            <a:ext cx="2029968" cy="230189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 Nova Light" panose="020B0304020202020204" pitchFamily="34" charset="0"/>
              </a:rPr>
              <a:t>Results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2F0DC8A-1D47-3C68-D195-142DA47BC877}"/>
              </a:ext>
            </a:extLst>
          </p:cNvPr>
          <p:cNvSpPr/>
          <p:nvPr/>
        </p:nvSpPr>
        <p:spPr>
          <a:xfrm>
            <a:off x="6096713" y="-8005"/>
            <a:ext cx="2029968" cy="230189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 Nova Light" panose="020B0304020202020204" pitchFamily="34" charset="0"/>
              </a:rPr>
              <a:t>Implications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324BCC3-F31C-7788-EF03-A96741710BBF}"/>
              </a:ext>
            </a:extLst>
          </p:cNvPr>
          <p:cNvSpPr/>
          <p:nvPr/>
        </p:nvSpPr>
        <p:spPr>
          <a:xfrm>
            <a:off x="8128105" y="-8005"/>
            <a:ext cx="2029968" cy="230189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 Nova Light" panose="020B0304020202020204" pitchFamily="34" charset="0"/>
              </a:rPr>
              <a:t>Future Work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EBBF576-3619-31E0-575D-2814E03D0896}"/>
              </a:ext>
            </a:extLst>
          </p:cNvPr>
          <p:cNvSpPr/>
          <p:nvPr/>
        </p:nvSpPr>
        <p:spPr>
          <a:xfrm>
            <a:off x="10159495" y="-8006"/>
            <a:ext cx="2029968" cy="230189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 Nova Light" panose="020B0304020202020204" pitchFamily="34" charset="0"/>
              </a:rPr>
              <a:t>Timeline</a:t>
            </a:r>
          </a:p>
        </p:txBody>
      </p:sp>
    </p:spTree>
    <p:extLst>
      <p:ext uri="{BB962C8B-B14F-4D97-AF65-F5344CB8AC3E}">
        <p14:creationId xmlns:p14="http://schemas.microsoft.com/office/powerpoint/2010/main" val="2738887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CCFF41-6998-F177-34D1-73A9C01B3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345023"/>
            <a:ext cx="12189463" cy="1720484"/>
          </a:xfrm>
        </p:spPr>
        <p:txBody>
          <a:bodyPr anchor="t">
            <a:normAutofit/>
          </a:bodyPr>
          <a:lstStyle/>
          <a:p>
            <a:r>
              <a:rPr lang="en-US" sz="4000" dirty="0">
                <a:latin typeface="Arial Nova Light" panose="020B0304020202020204" pitchFamily="34" charset="0"/>
              </a:rPr>
              <a:t>Terrestrial record of reduced Greenland ice sheet extent during the Pleistocene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F2AE3A1-D929-05BA-A6CC-2BC4748EA92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9177" y="2065507"/>
            <a:ext cx="3101790" cy="4234529"/>
          </a:xfrm>
          <a:prstGeom prst="rect">
            <a:avLst/>
          </a:prstGeom>
        </p:spPr>
      </p:pic>
      <p:pic>
        <p:nvPicPr>
          <p:cNvPr id="19" name="Content Placeholder 7">
            <a:extLst>
              <a:ext uri="{FF2B5EF4-FFF2-40B4-BE49-F238E27FC236}">
                <a16:creationId xmlns:a16="http://schemas.microsoft.com/office/drawing/2014/main" id="{70D83DA8-70E3-7487-641E-1F8E2B5E7C8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63897" y="1670586"/>
            <a:ext cx="3216191" cy="5024371"/>
          </a:xfrm>
          <a:prstGeom prst="rect">
            <a:avLst/>
          </a:prstGeom>
        </p:spPr>
      </p:pic>
      <p:sp>
        <p:nvSpPr>
          <p:cNvPr id="20" name="5-Point Star 19">
            <a:extLst>
              <a:ext uri="{FF2B5EF4-FFF2-40B4-BE49-F238E27FC236}">
                <a16:creationId xmlns:a16="http://schemas.microsoft.com/office/drawing/2014/main" id="{468C7B27-E1C2-FE5E-EF71-2A0F16ED735E}"/>
              </a:ext>
            </a:extLst>
          </p:cNvPr>
          <p:cNvSpPr/>
          <p:nvPr/>
        </p:nvSpPr>
        <p:spPr>
          <a:xfrm>
            <a:off x="6811356" y="4563671"/>
            <a:ext cx="309108" cy="298068"/>
          </a:xfrm>
          <a:prstGeom prst="star5">
            <a:avLst/>
          </a:prstGeom>
          <a:solidFill>
            <a:srgbClr val="00B050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5-Point Star 20">
            <a:extLst>
              <a:ext uri="{FF2B5EF4-FFF2-40B4-BE49-F238E27FC236}">
                <a16:creationId xmlns:a16="http://schemas.microsoft.com/office/drawing/2014/main" id="{4AEA13CD-C338-F7FC-DD1A-BB50B815507E}"/>
              </a:ext>
            </a:extLst>
          </p:cNvPr>
          <p:cNvSpPr/>
          <p:nvPr/>
        </p:nvSpPr>
        <p:spPr>
          <a:xfrm>
            <a:off x="4419241" y="5929809"/>
            <a:ext cx="309108" cy="298068"/>
          </a:xfrm>
          <a:prstGeom prst="star5">
            <a:avLst/>
          </a:prstGeom>
          <a:solidFill>
            <a:schemeClr val="accent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F9F8C3D-0A36-0777-6E92-C17C0EF5FD41}"/>
              </a:ext>
            </a:extLst>
          </p:cNvPr>
          <p:cNvSpPr txBox="1"/>
          <p:nvPr/>
        </p:nvSpPr>
        <p:spPr>
          <a:xfrm>
            <a:off x="7060403" y="4563671"/>
            <a:ext cx="908924" cy="316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40664">
              <a:spcAft>
                <a:spcPts val="600"/>
              </a:spcAft>
            </a:pPr>
            <a:r>
              <a:rPr lang="en-US" sz="1458" b="1" kern="1200" dirty="0">
                <a:solidFill>
                  <a:schemeClr val="tx1"/>
                </a:solidFill>
                <a:latin typeface="Arial Nova Light" panose="020B0304020202020204" pitchFamily="34" charset="0"/>
                <a:ea typeface="+mn-ea"/>
                <a:cs typeface="+mn-cs"/>
              </a:rPr>
              <a:t>~416 ka</a:t>
            </a:r>
            <a:endParaRPr lang="en-US" b="1" dirty="0">
              <a:latin typeface="Arial Nova Light" panose="020B03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0374982-C25E-A581-3FAE-D7410AC5DA4F}"/>
              </a:ext>
            </a:extLst>
          </p:cNvPr>
          <p:cNvSpPr txBox="1"/>
          <p:nvPr/>
        </p:nvSpPr>
        <p:spPr>
          <a:xfrm>
            <a:off x="3380446" y="5970014"/>
            <a:ext cx="1040285" cy="5410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40664">
              <a:spcAft>
                <a:spcPts val="600"/>
              </a:spcAft>
            </a:pPr>
            <a:r>
              <a:rPr lang="en-US" sz="1458" b="1" kern="1200" dirty="0">
                <a:solidFill>
                  <a:schemeClr val="tx1"/>
                </a:solidFill>
                <a:latin typeface="Arial Nova Light" panose="020B0304020202020204" pitchFamily="34" charset="0"/>
                <a:ea typeface="+mn-ea"/>
                <a:cs typeface="+mn-cs"/>
              </a:rPr>
              <a:t>1.4-3.2 Ma</a:t>
            </a:r>
            <a:endParaRPr lang="en-US" b="1" dirty="0">
              <a:latin typeface="Arial Nova Light" panose="020B0304020202020204" pitchFamily="34" charset="0"/>
            </a:endParaRPr>
          </a:p>
        </p:txBody>
      </p:sp>
      <p:pic>
        <p:nvPicPr>
          <p:cNvPr id="25" name="Picture 24" descr="A large group of bees&#10;&#10;Description automatically generated with medium confidence">
            <a:extLst>
              <a:ext uri="{FF2B5EF4-FFF2-40B4-BE49-F238E27FC236}">
                <a16:creationId xmlns:a16="http://schemas.microsoft.com/office/drawing/2014/main" id="{A2D9246E-F5A1-AB3D-DC5C-D37A6BAF2A9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1853" y="2663501"/>
            <a:ext cx="4051388" cy="3038541"/>
          </a:xfrm>
          <a:prstGeom prst="rect">
            <a:avLst/>
          </a:prstGeom>
          <a:ln w="381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A153F940-D83E-383D-9B7E-DB9E6F2B4528}"/>
              </a:ext>
            </a:extLst>
          </p:cNvPr>
          <p:cNvSpPr/>
          <p:nvPr/>
        </p:nvSpPr>
        <p:spPr>
          <a:xfrm>
            <a:off x="2537" y="-8005"/>
            <a:ext cx="2029968" cy="230189"/>
          </a:xfrm>
          <a:prstGeom prst="rect">
            <a:avLst/>
          </a:prstGeom>
          <a:solidFill>
            <a:srgbClr val="803AB3">
              <a:alpha val="5019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 Nova Light" panose="020B0304020202020204" pitchFamily="34" charset="0"/>
              </a:rPr>
              <a:t>Background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DA97228-534C-91FE-0E57-CDCF871DB0CE}"/>
              </a:ext>
            </a:extLst>
          </p:cNvPr>
          <p:cNvSpPr/>
          <p:nvPr/>
        </p:nvSpPr>
        <p:spPr>
          <a:xfrm>
            <a:off x="2033929" y="-8005"/>
            <a:ext cx="2029968" cy="230189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 Nova Light" panose="020B0304020202020204" pitchFamily="34" charset="0"/>
              </a:rPr>
              <a:t>Methods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F0E25DF-6109-AAA8-87DD-D2C8DF7DB50C}"/>
              </a:ext>
            </a:extLst>
          </p:cNvPr>
          <p:cNvSpPr/>
          <p:nvPr/>
        </p:nvSpPr>
        <p:spPr>
          <a:xfrm>
            <a:off x="4065321" y="-8005"/>
            <a:ext cx="2029968" cy="230189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 Nova Light" panose="020B0304020202020204" pitchFamily="34" charset="0"/>
              </a:rPr>
              <a:t>Results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6A0C425-C568-DA9B-B73B-2FF1418B035A}"/>
              </a:ext>
            </a:extLst>
          </p:cNvPr>
          <p:cNvSpPr/>
          <p:nvPr/>
        </p:nvSpPr>
        <p:spPr>
          <a:xfrm>
            <a:off x="6096713" y="-8005"/>
            <a:ext cx="2029968" cy="230189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 Nova Light" panose="020B0304020202020204" pitchFamily="34" charset="0"/>
              </a:rPr>
              <a:t>Implications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299A2BB-501D-7845-E71A-360E5DCEE1D9}"/>
              </a:ext>
            </a:extLst>
          </p:cNvPr>
          <p:cNvSpPr/>
          <p:nvPr/>
        </p:nvSpPr>
        <p:spPr>
          <a:xfrm>
            <a:off x="8128105" y="-8005"/>
            <a:ext cx="2029968" cy="230189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 Nova Light" panose="020B0304020202020204" pitchFamily="34" charset="0"/>
              </a:rPr>
              <a:t>Future Work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8E9D488-56B0-84F4-B98D-8BF231DA66A8}"/>
              </a:ext>
            </a:extLst>
          </p:cNvPr>
          <p:cNvSpPr/>
          <p:nvPr/>
        </p:nvSpPr>
        <p:spPr>
          <a:xfrm>
            <a:off x="10159495" y="-8006"/>
            <a:ext cx="2029968" cy="230189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 Nova Light" panose="020B0304020202020204" pitchFamily="34" charset="0"/>
              </a:rPr>
              <a:t>Timeline</a:t>
            </a:r>
          </a:p>
        </p:txBody>
      </p:sp>
    </p:spTree>
    <p:extLst>
      <p:ext uri="{BB962C8B-B14F-4D97-AF65-F5344CB8AC3E}">
        <p14:creationId xmlns:p14="http://schemas.microsoft.com/office/powerpoint/2010/main" val="3211730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/>
      <p:bldP spid="2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CCFF41-6998-F177-34D1-73A9C01B3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76792"/>
            <a:ext cx="10515600" cy="1325563"/>
          </a:xfrm>
        </p:spPr>
        <p:txBody>
          <a:bodyPr anchor="ctr"/>
          <a:lstStyle/>
          <a:p>
            <a:r>
              <a:rPr lang="en-US" dirty="0">
                <a:latin typeface="Arial Nova Light" panose="020B0304020202020204" pitchFamily="34" charset="0"/>
              </a:rPr>
              <a:t>Research questions</a:t>
            </a:r>
          </a:p>
        </p:txBody>
      </p:sp>
      <p:pic>
        <p:nvPicPr>
          <p:cNvPr id="3" name="Content Placeholder 5" descr="A map of the arctic&#10;&#10;Description automatically generated">
            <a:extLst>
              <a:ext uri="{FF2B5EF4-FFF2-40B4-BE49-F238E27FC236}">
                <a16:creationId xmlns:a16="http://schemas.microsoft.com/office/drawing/2014/main" id="{ABDCBD96-AFE0-E61B-D7CF-E4F31D92BA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3665" y="1541929"/>
            <a:ext cx="3304428" cy="4702623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721B5F9-194F-7FF1-4098-74A5BC63D614}"/>
              </a:ext>
            </a:extLst>
          </p:cNvPr>
          <p:cNvSpPr txBox="1"/>
          <p:nvPr/>
        </p:nvSpPr>
        <p:spPr>
          <a:xfrm>
            <a:off x="4713966" y="2047102"/>
            <a:ext cx="7025316" cy="310854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742950" indent="-742950">
              <a:buFont typeface="+mj-lt"/>
              <a:buAutoNum type="arabicPeriod"/>
            </a:pPr>
            <a:r>
              <a:rPr lang="en-US" sz="2800" dirty="0">
                <a:solidFill>
                  <a:schemeClr val="tx1"/>
                </a:solidFill>
                <a:latin typeface="Arial Nova Light" panose="020B0304020202020204" pitchFamily="34" charset="0"/>
              </a:rPr>
              <a:t>What was the composition of emergent ecosystems at Camp Century during the ice-free periods represented in the core?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2800" dirty="0">
                <a:solidFill>
                  <a:schemeClr val="tx1"/>
                </a:solidFill>
                <a:latin typeface="Arial Nova Light" panose="020B0304020202020204" pitchFamily="34" charset="0"/>
              </a:rPr>
              <a:t>What environmental and climatic conditions would support the development of such ecosystems?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46922D1-A60A-DF54-CD13-3CF3FA8C36B8}"/>
              </a:ext>
            </a:extLst>
          </p:cNvPr>
          <p:cNvSpPr/>
          <p:nvPr/>
        </p:nvSpPr>
        <p:spPr>
          <a:xfrm>
            <a:off x="2537" y="-8005"/>
            <a:ext cx="2029968" cy="230189"/>
          </a:xfrm>
          <a:prstGeom prst="rect">
            <a:avLst/>
          </a:prstGeom>
          <a:solidFill>
            <a:srgbClr val="803AB3">
              <a:alpha val="5019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 Nova Light" panose="020B0304020202020204" pitchFamily="34" charset="0"/>
              </a:rPr>
              <a:t>Background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5986935-69B2-36BA-7EFF-3A0EA5FF73A3}"/>
              </a:ext>
            </a:extLst>
          </p:cNvPr>
          <p:cNvSpPr/>
          <p:nvPr/>
        </p:nvSpPr>
        <p:spPr>
          <a:xfrm>
            <a:off x="2033929" y="-8005"/>
            <a:ext cx="2029968" cy="230189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 Nova Light" panose="020B0304020202020204" pitchFamily="34" charset="0"/>
              </a:rPr>
              <a:t>Methods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55EB691-06E6-A681-A324-053436A33207}"/>
              </a:ext>
            </a:extLst>
          </p:cNvPr>
          <p:cNvSpPr/>
          <p:nvPr/>
        </p:nvSpPr>
        <p:spPr>
          <a:xfrm>
            <a:off x="4065321" y="-8005"/>
            <a:ext cx="2029968" cy="230189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 Nova Light" panose="020B0304020202020204" pitchFamily="34" charset="0"/>
              </a:rPr>
              <a:t>Results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B10B304-10AC-EE32-60F1-BC739781AADB}"/>
              </a:ext>
            </a:extLst>
          </p:cNvPr>
          <p:cNvSpPr/>
          <p:nvPr/>
        </p:nvSpPr>
        <p:spPr>
          <a:xfrm>
            <a:off x="6096713" y="-8005"/>
            <a:ext cx="2029968" cy="230189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 Nova Light" panose="020B0304020202020204" pitchFamily="34" charset="0"/>
              </a:rPr>
              <a:t>Implications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9A8A32D-0DE4-629B-4692-5798182149F8}"/>
              </a:ext>
            </a:extLst>
          </p:cNvPr>
          <p:cNvSpPr/>
          <p:nvPr/>
        </p:nvSpPr>
        <p:spPr>
          <a:xfrm>
            <a:off x="8128105" y="-8005"/>
            <a:ext cx="2029968" cy="230189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 Nova Light" panose="020B0304020202020204" pitchFamily="34" charset="0"/>
              </a:rPr>
              <a:t>Future Work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455B70A-7A79-6DF2-5E6C-039F5DBC1E8B}"/>
              </a:ext>
            </a:extLst>
          </p:cNvPr>
          <p:cNvSpPr/>
          <p:nvPr/>
        </p:nvSpPr>
        <p:spPr>
          <a:xfrm>
            <a:off x="10159495" y="-8006"/>
            <a:ext cx="2029968" cy="230189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 Nova Light" panose="020B0304020202020204" pitchFamily="34" charset="0"/>
              </a:rPr>
              <a:t>Timeline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DC79250-46EF-20A6-71C0-71653E8CEE2C}"/>
              </a:ext>
            </a:extLst>
          </p:cNvPr>
          <p:cNvSpPr txBox="1"/>
          <p:nvPr/>
        </p:nvSpPr>
        <p:spPr>
          <a:xfrm>
            <a:off x="691239" y="6244552"/>
            <a:ext cx="380928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 Nova Light" panose="020B0304020202020204" pitchFamily="34" charset="0"/>
              </a:rPr>
              <a:t>Location of pre-Holocene organic-bearing</a:t>
            </a:r>
          </a:p>
          <a:p>
            <a:pPr algn="ctr"/>
            <a:r>
              <a:rPr lang="en-US" sz="1400" dirty="0">
                <a:latin typeface="Arial Nova Light" panose="020B0304020202020204" pitchFamily="34" charset="0"/>
              </a:rPr>
              <a:t>archives in Greenland</a:t>
            </a:r>
          </a:p>
        </p:txBody>
      </p:sp>
    </p:spTree>
    <p:extLst>
      <p:ext uri="{BB962C8B-B14F-4D97-AF65-F5344CB8AC3E}">
        <p14:creationId xmlns:p14="http://schemas.microsoft.com/office/powerpoint/2010/main" val="3018056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CCFF41-6998-F177-34D1-73A9C01B3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dirty="0">
                <a:latin typeface="Arial Nova Light" panose="020B0304020202020204" pitchFamily="34" charset="0"/>
              </a:rPr>
              <a:t>Initial processing and macrofossil analysis</a:t>
            </a:r>
          </a:p>
        </p:txBody>
      </p:sp>
      <p:pic>
        <p:nvPicPr>
          <p:cNvPr id="16" name="Screen Recording 2023-05-01 at 4.53.05 PM.mov">
            <a:hlinkClick r:id="" action="ppaction://media"/>
            <a:extLst>
              <a:ext uri="{FF2B5EF4-FFF2-40B4-BE49-F238E27FC236}">
                <a16:creationId xmlns:a16="http://schemas.microsoft.com/office/drawing/2014/main" id="{DE21F016-D033-CB1C-9398-ADBA2E13E54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t="9227" b="17110"/>
          <a:stretch/>
        </p:blipFill>
        <p:spPr>
          <a:xfrm>
            <a:off x="838200" y="2047910"/>
            <a:ext cx="3142362" cy="3906767"/>
          </a:xfrm>
          <a:prstGeom prst="rect">
            <a:avLst/>
          </a:prstGeom>
        </p:spPr>
      </p:pic>
      <p:pic>
        <p:nvPicPr>
          <p:cNvPr id="14" name="Picture 13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533CAAAD-6F00-FD55-CC9A-CAD5CDA1EED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34888" y="2175267"/>
            <a:ext cx="6041392" cy="3667842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71BC8830-7E01-236E-1292-E0231A1EB06E}"/>
              </a:ext>
            </a:extLst>
          </p:cNvPr>
          <p:cNvSpPr/>
          <p:nvPr/>
        </p:nvSpPr>
        <p:spPr>
          <a:xfrm>
            <a:off x="4183380" y="1825625"/>
            <a:ext cx="6617970" cy="435133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A diagram of a plant&#10;&#10;Description automatically generated">
            <a:extLst>
              <a:ext uri="{FF2B5EF4-FFF2-40B4-BE49-F238E27FC236}">
                <a16:creationId xmlns:a16="http://schemas.microsoft.com/office/drawing/2014/main" id="{8D854650-5FD7-70DE-98B6-67D7485D81D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845283" y="1173961"/>
            <a:ext cx="3986309" cy="531891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348D61E1-342C-347F-6719-D5992C2E53D1}"/>
              </a:ext>
            </a:extLst>
          </p:cNvPr>
          <p:cNvSpPr/>
          <p:nvPr/>
        </p:nvSpPr>
        <p:spPr>
          <a:xfrm>
            <a:off x="2537" y="-8005"/>
            <a:ext cx="2029968" cy="230189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 Nova Light" panose="020B0304020202020204" pitchFamily="34" charset="0"/>
              </a:rPr>
              <a:t>Background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40E64E7-503C-3562-5F7C-AEAA4B6A791C}"/>
              </a:ext>
            </a:extLst>
          </p:cNvPr>
          <p:cNvSpPr/>
          <p:nvPr/>
        </p:nvSpPr>
        <p:spPr>
          <a:xfrm>
            <a:off x="2033929" y="-8005"/>
            <a:ext cx="2029968" cy="230189"/>
          </a:xfrm>
          <a:prstGeom prst="rect">
            <a:avLst/>
          </a:prstGeom>
          <a:solidFill>
            <a:srgbClr val="803AB3">
              <a:alpha val="5019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 Nova Light" panose="020B0304020202020204" pitchFamily="34" charset="0"/>
              </a:rPr>
              <a:t>Methods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B120224-0ACC-31B4-C501-39F54737E338}"/>
              </a:ext>
            </a:extLst>
          </p:cNvPr>
          <p:cNvSpPr/>
          <p:nvPr/>
        </p:nvSpPr>
        <p:spPr>
          <a:xfrm>
            <a:off x="4065321" y="-8005"/>
            <a:ext cx="2029968" cy="230189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 Nova Light" panose="020B0304020202020204" pitchFamily="34" charset="0"/>
              </a:rPr>
              <a:t>Results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EA21829-A61C-F291-F7DC-CC6661166CD8}"/>
              </a:ext>
            </a:extLst>
          </p:cNvPr>
          <p:cNvSpPr/>
          <p:nvPr/>
        </p:nvSpPr>
        <p:spPr>
          <a:xfrm>
            <a:off x="6096713" y="-8005"/>
            <a:ext cx="2029968" cy="230189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 Nova Light" panose="020B0304020202020204" pitchFamily="34" charset="0"/>
              </a:rPr>
              <a:t>Implications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37735E3-3093-3BB4-656E-13D35AD8A671}"/>
              </a:ext>
            </a:extLst>
          </p:cNvPr>
          <p:cNvSpPr/>
          <p:nvPr/>
        </p:nvSpPr>
        <p:spPr>
          <a:xfrm>
            <a:off x="8128105" y="-8005"/>
            <a:ext cx="2029968" cy="230189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 Nova Light" panose="020B0304020202020204" pitchFamily="34" charset="0"/>
              </a:rPr>
              <a:t>Future Work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664834C-8B46-5E07-C609-BA12CA8D2FC0}"/>
              </a:ext>
            </a:extLst>
          </p:cNvPr>
          <p:cNvSpPr/>
          <p:nvPr/>
        </p:nvSpPr>
        <p:spPr>
          <a:xfrm>
            <a:off x="10159495" y="-8006"/>
            <a:ext cx="2029968" cy="230189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 Nova Light" panose="020B0304020202020204" pitchFamily="34" charset="0"/>
              </a:rPr>
              <a:t>Timeline</a:t>
            </a:r>
          </a:p>
        </p:txBody>
      </p:sp>
    </p:spTree>
    <p:extLst>
      <p:ext uri="{BB962C8B-B14F-4D97-AF65-F5344CB8AC3E}">
        <p14:creationId xmlns:p14="http://schemas.microsoft.com/office/powerpoint/2010/main" val="3086615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86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  <p:bldLst>
      <p:bldP spid="1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8967</TotalTime>
  <Words>1039</Words>
  <Application>Microsoft Macintosh PowerPoint</Application>
  <PresentationFormat>Widescreen</PresentationFormat>
  <Paragraphs>308</Paragraphs>
  <Slides>25</Slides>
  <Notes>24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5" baseType="lpstr">
      <vt:lpstr>Arial</vt:lpstr>
      <vt:lpstr>Arial Nova Light</vt:lpstr>
      <vt:lpstr>Calibri</vt:lpstr>
      <vt:lpstr>Calibri Light</vt:lpstr>
      <vt:lpstr>Cambria Math</vt:lpstr>
      <vt:lpstr>Courier New</vt:lpstr>
      <vt:lpstr>Roboto</vt:lpstr>
      <vt:lpstr>Times New Roman</vt:lpstr>
      <vt:lpstr>Wingdings</vt:lpstr>
      <vt:lpstr>Office Theme</vt:lpstr>
      <vt:lpstr>Paleoecology of the Camp Century subglacial sediment core, Northwest Greenland</vt:lpstr>
      <vt:lpstr>Overview</vt:lpstr>
      <vt:lpstr>The Arctic is changing</vt:lpstr>
      <vt:lpstr>Arctic vegetation responds to and interacts with changes in the atmosphere and soil</vt:lpstr>
      <vt:lpstr>PowerPoint Presentation</vt:lpstr>
      <vt:lpstr>Archive history: Project Ice Worm</vt:lpstr>
      <vt:lpstr>Terrestrial record of reduced Greenland ice sheet extent during the Pleistocene</vt:lpstr>
      <vt:lpstr>Research questions</vt:lpstr>
      <vt:lpstr>Initial processing and macrofossil analysis</vt:lpstr>
      <vt:lpstr>Wood anatomical analysis</vt:lpstr>
      <vt:lpstr>Organic geochemistry: Bulk organic material</vt:lpstr>
      <vt:lpstr>Organic geochemistry: Bulk organic material</vt:lpstr>
      <vt:lpstr>Organic geochemistry: Bulk organic material</vt:lpstr>
      <vt:lpstr>Moss, freshwater invertebrate and terrestrial plant macrofossils illustrate Arctic tundra conditions at Camp Century. </vt:lpstr>
      <vt:lpstr>Moss, freshwater invertebrate and terrestrial plant macrofossils illustrate Arctic tundra conditions at Camp Century. </vt:lpstr>
      <vt:lpstr>Moss, freshwater invertebrate and terrestrial plant macrofossils illustrate Arctic tundra conditions at Camp Century. </vt:lpstr>
      <vt:lpstr>Moss, freshwater invertebrate and terrestrial plant macrofossils illustrate Arctic tundra conditions at Camp Century. </vt:lpstr>
      <vt:lpstr>Moss, freshwater invertebrate and terrestrial plant macrofossils illustrate Arctic tundra conditions at Camp Century. </vt:lpstr>
      <vt:lpstr>Diagnostic cellular structures in woody tissue are characteristic of Salix (Willow)</vt:lpstr>
      <vt:lpstr>Organic geochemistry indicates a shift in primary organic source material with decreasing core depth</vt:lpstr>
      <vt:lpstr>Organic geochemistry indicates a shift in primary organic source material with decreasing core depth</vt:lpstr>
      <vt:lpstr>Implications</vt:lpstr>
      <vt:lpstr>Future work</vt:lpstr>
      <vt:lpstr>Timeline</vt:lpstr>
      <vt:lpstr>Acknowledgements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Halley Mastro</dc:creator>
  <cp:lastModifiedBy>Halley Mastro</cp:lastModifiedBy>
  <cp:revision>35</cp:revision>
  <dcterms:created xsi:type="dcterms:W3CDTF">2023-11-29T17:58:23Z</dcterms:created>
  <dcterms:modified xsi:type="dcterms:W3CDTF">2023-12-16T16:46:26Z</dcterms:modified>
</cp:coreProperties>
</file>